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62" r:id="rId3"/>
    <p:sldId id="260" r:id="rId4"/>
    <p:sldId id="282" r:id="rId5"/>
    <p:sldId id="265" r:id="rId6"/>
    <p:sldId id="266" r:id="rId7"/>
    <p:sldId id="257" r:id="rId8"/>
    <p:sldId id="259" r:id="rId9"/>
    <p:sldId id="269" r:id="rId10"/>
    <p:sldId id="270" r:id="rId11"/>
    <p:sldId id="271" r:id="rId12"/>
    <p:sldId id="286" r:id="rId13"/>
    <p:sldId id="264" r:id="rId14"/>
    <p:sldId id="261" r:id="rId15"/>
    <p:sldId id="267" r:id="rId16"/>
    <p:sldId id="268" r:id="rId17"/>
    <p:sldId id="263" r:id="rId18"/>
    <p:sldId id="287" r:id="rId19"/>
    <p:sldId id="272" r:id="rId20"/>
    <p:sldId id="273" r:id="rId21"/>
    <p:sldId id="274" r:id="rId22"/>
    <p:sldId id="275" r:id="rId23"/>
    <p:sldId id="276" r:id="rId24"/>
    <p:sldId id="288" r:id="rId25"/>
    <p:sldId id="277" r:id="rId26"/>
    <p:sldId id="278" r:id="rId27"/>
    <p:sldId id="279" r:id="rId28"/>
    <p:sldId id="280" r:id="rId29"/>
    <p:sldId id="281" r:id="rId30"/>
    <p:sldId id="284" r:id="rId31"/>
    <p:sldId id="283" r:id="rId32"/>
    <p:sldId id="285" r:id="rId33"/>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10" autoAdjust="0"/>
  </p:normalViewPr>
  <p:slideViewPr>
    <p:cSldViewPr snapToGrid="0">
      <p:cViewPr varScale="1">
        <p:scale>
          <a:sx n="107" d="100"/>
          <a:sy n="107" d="100"/>
        </p:scale>
        <p:origin x="6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7B949B-C954-4BF3-B6FC-D0695ADF1540}" type="datetimeFigureOut">
              <a:rPr lang="sv-SE" smtClean="0"/>
              <a:t>2024-05-21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36AEB-71BE-4B72-B33D-BBAC402C32C8}" type="slidenum">
              <a:rPr lang="sv-SE" smtClean="0"/>
              <a:t>‹#›</a:t>
            </a:fld>
            <a:endParaRPr lang="sv-SE"/>
          </a:p>
        </p:txBody>
      </p:sp>
    </p:spTree>
    <p:extLst>
      <p:ext uri="{BB962C8B-B14F-4D97-AF65-F5344CB8AC3E}">
        <p14:creationId xmlns:p14="http://schemas.microsoft.com/office/powerpoint/2010/main" val="2489978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6151" name="Picture 7" descr="SIS_logo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2651" y="5391151"/>
            <a:ext cx="1894416" cy="981075"/>
          </a:xfrm>
          <a:prstGeom prst="rect">
            <a:avLst/>
          </a:prstGeom>
          <a:noFill/>
          <a:extLst>
            <a:ext uri="{909E8E84-426E-40DD-AFC4-6F175D3DCCD1}">
              <a14:hiddenFill xmlns:a14="http://schemas.microsoft.com/office/drawing/2010/main">
                <a:solidFill>
                  <a:srgbClr val="FFFFFF"/>
                </a:solidFill>
              </a14:hiddenFill>
            </a:ext>
          </a:extLst>
        </p:spPr>
      </p:pic>
      <p:sp>
        <p:nvSpPr>
          <p:cNvPr id="6154" name="Rectangle 10"/>
          <p:cNvSpPr>
            <a:spLocks noChangeArrowheads="1"/>
          </p:cNvSpPr>
          <p:nvPr/>
        </p:nvSpPr>
        <p:spPr bwMode="auto">
          <a:xfrm>
            <a:off x="0" y="0"/>
            <a:ext cx="12192000" cy="3873500"/>
          </a:xfrm>
          <a:prstGeom prst="rect">
            <a:avLst/>
          </a:prstGeom>
          <a:solidFill>
            <a:srgbClr val="EFDC1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sz="1800"/>
          </a:p>
        </p:txBody>
      </p:sp>
      <p:sp>
        <p:nvSpPr>
          <p:cNvPr id="6146" name="Rectangle 2"/>
          <p:cNvSpPr>
            <a:spLocks noGrp="1" noChangeArrowheads="1"/>
          </p:cNvSpPr>
          <p:nvPr>
            <p:ph type="ctrTitle"/>
          </p:nvPr>
        </p:nvSpPr>
        <p:spPr>
          <a:xfrm>
            <a:off x="1587501" y="1701801"/>
            <a:ext cx="8947151" cy="1470025"/>
          </a:xfrm>
        </p:spPr>
        <p:txBody>
          <a:bodyPr/>
          <a:lstStyle>
            <a:lvl1pPr algn="ctr">
              <a:defRPr sz="4400"/>
            </a:lvl1pPr>
          </a:lstStyle>
          <a:p>
            <a:pPr lvl="0"/>
            <a:r>
              <a:rPr lang="sv-SE" noProof="0"/>
              <a:t>Klicka här för att ändra mall för rubrikformat</a:t>
            </a:r>
          </a:p>
        </p:txBody>
      </p:sp>
      <p:sp>
        <p:nvSpPr>
          <p:cNvPr id="6147" name="Rectangle 3"/>
          <p:cNvSpPr>
            <a:spLocks noGrp="1" noChangeArrowheads="1"/>
          </p:cNvSpPr>
          <p:nvPr>
            <p:ph type="subTitle" idx="1"/>
          </p:nvPr>
        </p:nvSpPr>
        <p:spPr>
          <a:xfrm>
            <a:off x="1587501" y="4076700"/>
            <a:ext cx="8953500" cy="1752600"/>
          </a:xfrm>
        </p:spPr>
        <p:txBody>
          <a:bodyPr/>
          <a:lstStyle>
            <a:lvl1pPr marL="0" indent="0" algn="ctr">
              <a:buFont typeface="Wingdings" pitchFamily="2" charset="2"/>
              <a:buNone/>
              <a:defRPr sz="2800"/>
            </a:lvl1pPr>
          </a:lstStyle>
          <a:p>
            <a:pPr lvl="0"/>
            <a:r>
              <a:rPr lang="sv-SE" noProof="0"/>
              <a:t>Klicka här för att ändra mall för underrubrikformat</a:t>
            </a:r>
          </a:p>
        </p:txBody>
      </p:sp>
    </p:spTree>
    <p:extLst>
      <p:ext uri="{BB962C8B-B14F-4D97-AF65-F5344CB8AC3E}">
        <p14:creationId xmlns:p14="http://schemas.microsoft.com/office/powerpoint/2010/main" val="326428672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332985520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023352" y="655639"/>
            <a:ext cx="2635249" cy="5284787"/>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1117601" y="655639"/>
            <a:ext cx="7702551" cy="528478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45514693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282396369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nchor="t"/>
          <a:lstStyle>
            <a:lvl1pPr algn="l">
              <a:defRPr sz="4000" b="1" cap="all"/>
            </a:lvl1pPr>
          </a:lstStyle>
          <a:p>
            <a:r>
              <a:rPr lang="sv-SE"/>
              <a:t>Klicka här för att ändra mall för rubrikformat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342973409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1117601" y="2070101"/>
            <a:ext cx="51689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489701" y="2070101"/>
            <a:ext cx="51689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318079175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8" name="Platshållare för sidfot 7"/>
          <p:cNvSpPr>
            <a:spLocks noGrp="1"/>
          </p:cNvSpPr>
          <p:nvPr>
            <p:ph type="ftr" sz="quarter" idx="11"/>
          </p:nvPr>
        </p:nvSpPr>
        <p:spPr/>
        <p:txBody>
          <a:bodyPr/>
          <a:lstStyle>
            <a:lvl1pPr>
              <a:defRPr/>
            </a:lvl1pPr>
          </a:lstStyle>
          <a:p>
            <a:endParaRPr lang="sv-SE"/>
          </a:p>
        </p:txBody>
      </p:sp>
      <p:sp>
        <p:nvSpPr>
          <p:cNvPr id="9" name="Platshållare för bildnummer 8"/>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351000310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4" name="Platshållare för sidfot 3"/>
          <p:cNvSpPr>
            <a:spLocks noGrp="1"/>
          </p:cNvSpPr>
          <p:nvPr>
            <p:ph type="ftr" sz="quarter" idx="11"/>
          </p:nvPr>
        </p:nvSpPr>
        <p:spPr/>
        <p:txBody>
          <a:bodyPr/>
          <a:lstStyle>
            <a:lvl1pPr>
              <a:defRPr/>
            </a:lvl1pPr>
          </a:lstStyle>
          <a:p>
            <a:endParaRPr lang="sv-SE"/>
          </a:p>
        </p:txBody>
      </p:sp>
      <p:sp>
        <p:nvSpPr>
          <p:cNvPr id="5" name="Platshållare för bildnummer 4"/>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384430749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3" name="Platshållare för sidfot 2"/>
          <p:cNvSpPr>
            <a:spLocks noGrp="1"/>
          </p:cNvSpPr>
          <p:nvPr>
            <p:ph type="ftr" sz="quarter" idx="11"/>
          </p:nvPr>
        </p:nvSpPr>
        <p:spPr/>
        <p:txBody>
          <a:bodyPr/>
          <a:lstStyle>
            <a:lvl1pPr>
              <a:defRPr/>
            </a:lvl1pPr>
          </a:lstStyle>
          <a:p>
            <a:endParaRPr lang="sv-SE"/>
          </a:p>
        </p:txBody>
      </p:sp>
      <p:sp>
        <p:nvSpPr>
          <p:cNvPr id="4" name="Platshållare för bildnummer 3"/>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39823887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lstStyle>
            <a:lvl1pPr algn="l">
              <a:defRPr sz="2000" b="1"/>
            </a:lvl1pPr>
          </a:lstStyle>
          <a:p>
            <a:r>
              <a:rPr lang="sv-SE"/>
              <a:t>Klicka här för att ändra mall för rubrikformat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141681291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7E32C550-5990-4D9A-B163-1855E11E13D2}" type="datetimeFigureOut">
              <a:rPr lang="sv-SE" smtClean="0"/>
              <a:t>2024-05-21</a:t>
            </a:fld>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D73743DE-99E9-420D-881C-E501E12C2340}" type="slidenum">
              <a:rPr lang="sv-SE" smtClean="0"/>
              <a:t>‹#›</a:t>
            </a:fld>
            <a:endParaRPr lang="sv-SE"/>
          </a:p>
        </p:txBody>
      </p:sp>
    </p:spTree>
    <p:extLst>
      <p:ext uri="{BB962C8B-B14F-4D97-AF65-F5344CB8AC3E}">
        <p14:creationId xmlns:p14="http://schemas.microsoft.com/office/powerpoint/2010/main" val="83409813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30300" y="655638"/>
            <a:ext cx="1052618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sv-SE"/>
              <a:t>Klicka här för att ändra format</a:t>
            </a:r>
          </a:p>
        </p:txBody>
      </p:sp>
      <p:sp>
        <p:nvSpPr>
          <p:cNvPr id="1027" name="Rectangle 3"/>
          <p:cNvSpPr>
            <a:spLocks noGrp="1" noChangeArrowheads="1"/>
          </p:cNvSpPr>
          <p:nvPr>
            <p:ph type="body" idx="1"/>
          </p:nvPr>
        </p:nvSpPr>
        <p:spPr bwMode="auto">
          <a:xfrm>
            <a:off x="1117600" y="2070101"/>
            <a:ext cx="10541000" cy="387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28" name="Rectangle 4"/>
          <p:cNvSpPr>
            <a:spLocks noGrp="1" noChangeArrowheads="1"/>
          </p:cNvSpPr>
          <p:nvPr>
            <p:ph type="dt" sz="half" idx="2"/>
          </p:nvPr>
        </p:nvSpPr>
        <p:spPr bwMode="auto">
          <a:xfrm>
            <a:off x="6252633" y="633095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fld id="{7E32C550-5990-4D9A-B163-1855E11E13D2}" type="datetimeFigureOut">
              <a:rPr lang="sv-SE" smtClean="0"/>
              <a:t>2024-05-21</a:t>
            </a:fld>
            <a:endParaRPr lang="sv-SE"/>
          </a:p>
        </p:txBody>
      </p:sp>
      <p:sp>
        <p:nvSpPr>
          <p:cNvPr id="1029" name="Rectangle 5"/>
          <p:cNvSpPr>
            <a:spLocks noGrp="1" noChangeArrowheads="1"/>
          </p:cNvSpPr>
          <p:nvPr>
            <p:ph type="ftr" sz="quarter" idx="3"/>
          </p:nvPr>
        </p:nvSpPr>
        <p:spPr bwMode="auto">
          <a:xfrm>
            <a:off x="2209800" y="633095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endParaRPr lang="sv-SE"/>
          </a:p>
        </p:txBody>
      </p:sp>
      <p:sp>
        <p:nvSpPr>
          <p:cNvPr id="1030" name="Rectangle 6"/>
          <p:cNvSpPr>
            <a:spLocks noGrp="1" noChangeArrowheads="1"/>
          </p:cNvSpPr>
          <p:nvPr>
            <p:ph type="sldNum" sz="quarter" idx="4"/>
          </p:nvPr>
        </p:nvSpPr>
        <p:spPr bwMode="auto">
          <a:xfrm>
            <a:off x="1119717" y="6330950"/>
            <a:ext cx="624416"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fld id="{D73743DE-99E9-420D-881C-E501E12C2340}" type="slidenum">
              <a:rPr lang="sv-SE" smtClean="0"/>
              <a:t>‹#›</a:t>
            </a:fld>
            <a:endParaRPr lang="sv-SE"/>
          </a:p>
        </p:txBody>
      </p:sp>
      <p:pic>
        <p:nvPicPr>
          <p:cNvPr id="1032" name="Picture 8" descr="SIS_logo_gi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657418" y="6011863"/>
            <a:ext cx="1026583" cy="531812"/>
          </a:xfrm>
          <a:prstGeom prst="rect">
            <a:avLst/>
          </a:prstGeom>
          <a:noFill/>
          <a:extLst>
            <a:ext uri="{909E8E84-426E-40DD-AFC4-6F175D3DCCD1}">
              <a14:hiddenFill xmlns:a14="http://schemas.microsoft.com/office/drawing/2010/main">
                <a:solidFill>
                  <a:srgbClr val="FFFFFF"/>
                </a:solidFill>
              </a14:hiddenFill>
            </a:ext>
          </a:extLst>
        </p:spPr>
      </p:pic>
      <p:sp>
        <p:nvSpPr>
          <p:cNvPr id="1036" name="Rectangle 12"/>
          <p:cNvSpPr>
            <a:spLocks noChangeArrowheads="1"/>
          </p:cNvSpPr>
          <p:nvPr/>
        </p:nvSpPr>
        <p:spPr bwMode="auto">
          <a:xfrm>
            <a:off x="0" y="0"/>
            <a:ext cx="406400" cy="6858000"/>
          </a:xfrm>
          <a:prstGeom prst="rect">
            <a:avLst/>
          </a:prstGeom>
          <a:solidFill>
            <a:srgbClr val="EFDC1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sz="1800"/>
          </a:p>
        </p:txBody>
      </p:sp>
    </p:spTree>
    <p:extLst>
      <p:ext uri="{BB962C8B-B14F-4D97-AF65-F5344CB8AC3E}">
        <p14:creationId xmlns:p14="http://schemas.microsoft.com/office/powerpoint/2010/main" val="3994738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fontAlgn="base" hangingPunct="1">
        <a:spcBef>
          <a:spcPct val="0"/>
        </a:spcBef>
        <a:spcAft>
          <a:spcPct val="0"/>
        </a:spcAft>
        <a:defRPr sz="4200">
          <a:solidFill>
            <a:srgbClr val="AA003E"/>
          </a:solidFill>
          <a:latin typeface="+mj-lt"/>
          <a:ea typeface="+mj-ea"/>
          <a:cs typeface="+mj-cs"/>
        </a:defRPr>
      </a:lvl1pPr>
      <a:lvl2pPr algn="l" rtl="0" eaLnBrk="1" fontAlgn="base" hangingPunct="1">
        <a:spcBef>
          <a:spcPct val="0"/>
        </a:spcBef>
        <a:spcAft>
          <a:spcPct val="0"/>
        </a:spcAft>
        <a:defRPr sz="4200">
          <a:solidFill>
            <a:srgbClr val="AA003E"/>
          </a:solidFill>
          <a:latin typeface="Gill Sans MT" pitchFamily="34" charset="0"/>
        </a:defRPr>
      </a:lvl2pPr>
      <a:lvl3pPr algn="l" rtl="0" eaLnBrk="1" fontAlgn="base" hangingPunct="1">
        <a:spcBef>
          <a:spcPct val="0"/>
        </a:spcBef>
        <a:spcAft>
          <a:spcPct val="0"/>
        </a:spcAft>
        <a:defRPr sz="4200">
          <a:solidFill>
            <a:srgbClr val="AA003E"/>
          </a:solidFill>
          <a:latin typeface="Gill Sans MT" pitchFamily="34" charset="0"/>
        </a:defRPr>
      </a:lvl3pPr>
      <a:lvl4pPr algn="l" rtl="0" eaLnBrk="1" fontAlgn="base" hangingPunct="1">
        <a:spcBef>
          <a:spcPct val="0"/>
        </a:spcBef>
        <a:spcAft>
          <a:spcPct val="0"/>
        </a:spcAft>
        <a:defRPr sz="4200">
          <a:solidFill>
            <a:srgbClr val="AA003E"/>
          </a:solidFill>
          <a:latin typeface="Gill Sans MT" pitchFamily="34" charset="0"/>
        </a:defRPr>
      </a:lvl4pPr>
      <a:lvl5pPr algn="l" rtl="0" eaLnBrk="1" fontAlgn="base" hangingPunct="1">
        <a:spcBef>
          <a:spcPct val="0"/>
        </a:spcBef>
        <a:spcAft>
          <a:spcPct val="0"/>
        </a:spcAft>
        <a:defRPr sz="4200">
          <a:solidFill>
            <a:srgbClr val="AA003E"/>
          </a:solidFill>
          <a:latin typeface="Gill Sans MT" pitchFamily="34" charset="0"/>
        </a:defRPr>
      </a:lvl5pPr>
      <a:lvl6pPr marL="457200" algn="l" rtl="0" eaLnBrk="1" fontAlgn="base" hangingPunct="1">
        <a:spcBef>
          <a:spcPct val="0"/>
        </a:spcBef>
        <a:spcAft>
          <a:spcPct val="0"/>
        </a:spcAft>
        <a:defRPr sz="4200">
          <a:solidFill>
            <a:srgbClr val="AA003E"/>
          </a:solidFill>
          <a:latin typeface="Gill Sans MT" pitchFamily="34" charset="0"/>
        </a:defRPr>
      </a:lvl6pPr>
      <a:lvl7pPr marL="914400" algn="l" rtl="0" eaLnBrk="1" fontAlgn="base" hangingPunct="1">
        <a:spcBef>
          <a:spcPct val="0"/>
        </a:spcBef>
        <a:spcAft>
          <a:spcPct val="0"/>
        </a:spcAft>
        <a:defRPr sz="4200">
          <a:solidFill>
            <a:srgbClr val="AA003E"/>
          </a:solidFill>
          <a:latin typeface="Gill Sans MT" pitchFamily="34" charset="0"/>
        </a:defRPr>
      </a:lvl7pPr>
      <a:lvl8pPr marL="1371600" algn="l" rtl="0" eaLnBrk="1" fontAlgn="base" hangingPunct="1">
        <a:spcBef>
          <a:spcPct val="0"/>
        </a:spcBef>
        <a:spcAft>
          <a:spcPct val="0"/>
        </a:spcAft>
        <a:defRPr sz="4200">
          <a:solidFill>
            <a:srgbClr val="AA003E"/>
          </a:solidFill>
          <a:latin typeface="Gill Sans MT" pitchFamily="34" charset="0"/>
        </a:defRPr>
      </a:lvl8pPr>
      <a:lvl9pPr marL="1828800" algn="l" rtl="0" eaLnBrk="1" fontAlgn="base" hangingPunct="1">
        <a:spcBef>
          <a:spcPct val="0"/>
        </a:spcBef>
        <a:spcAft>
          <a:spcPct val="0"/>
        </a:spcAft>
        <a:defRPr sz="4200">
          <a:solidFill>
            <a:srgbClr val="AA003E"/>
          </a:solidFill>
          <a:latin typeface="Gill Sans MT" pitchFamily="34" charset="0"/>
        </a:defRPr>
      </a:lvl9pPr>
    </p:titleStyle>
    <p:bodyStyle>
      <a:lvl1pPr marL="323850" indent="-323850" algn="l" rtl="0" eaLnBrk="1" fontAlgn="base" hangingPunct="1">
        <a:spcBef>
          <a:spcPct val="30000"/>
        </a:spcBef>
        <a:spcAft>
          <a:spcPct val="0"/>
        </a:spcAft>
        <a:buClr>
          <a:srgbClr val="AA003E"/>
        </a:buClr>
        <a:buSzPct val="120000"/>
        <a:buFont typeface="Wingdings" pitchFamily="2" charset="2"/>
        <a:buChar char="§"/>
        <a:defRPr sz="2600">
          <a:solidFill>
            <a:schemeClr val="tx1"/>
          </a:solidFill>
          <a:latin typeface="+mn-lt"/>
          <a:ea typeface="+mn-ea"/>
          <a:cs typeface="+mn-cs"/>
        </a:defRPr>
      </a:lvl1pPr>
      <a:lvl2pPr marL="619125" indent="-284163" algn="l" rtl="0" eaLnBrk="1" fontAlgn="base" hangingPunct="1">
        <a:spcBef>
          <a:spcPct val="30000"/>
        </a:spcBef>
        <a:spcAft>
          <a:spcPct val="0"/>
        </a:spcAft>
        <a:buClr>
          <a:schemeClr val="tx1"/>
        </a:buClr>
        <a:buFont typeface="Arial" charset="0"/>
        <a:buChar char="–"/>
        <a:defRPr sz="2600">
          <a:solidFill>
            <a:schemeClr val="tx1"/>
          </a:solidFill>
          <a:latin typeface="+mn-lt"/>
        </a:defRPr>
      </a:lvl2pPr>
      <a:lvl3pPr marL="923925" indent="-265113" algn="l" rtl="0" eaLnBrk="1" fontAlgn="base" hangingPunct="1">
        <a:spcBef>
          <a:spcPct val="20000"/>
        </a:spcBef>
        <a:spcAft>
          <a:spcPct val="0"/>
        </a:spcAft>
        <a:buClr>
          <a:schemeClr val="tx1"/>
        </a:buClr>
        <a:buFont typeface="Arial" charset="0"/>
        <a:buChar char="–"/>
        <a:defRPr sz="2200">
          <a:solidFill>
            <a:schemeClr val="tx1"/>
          </a:solidFill>
          <a:latin typeface="+mn-lt"/>
        </a:defRPr>
      </a:lvl3pPr>
      <a:lvl4pPr marL="1228725" indent="-255588" algn="l" rtl="0" eaLnBrk="1" fontAlgn="base" hangingPunct="1">
        <a:spcBef>
          <a:spcPct val="20000"/>
        </a:spcBef>
        <a:spcAft>
          <a:spcPct val="0"/>
        </a:spcAft>
        <a:buClr>
          <a:schemeClr val="tx1"/>
        </a:buClr>
        <a:buFont typeface="Arial" charset="0"/>
        <a:buChar char="–"/>
        <a:defRPr sz="2000">
          <a:solidFill>
            <a:schemeClr val="tx1"/>
          </a:solidFill>
          <a:latin typeface="+mn-lt"/>
        </a:defRPr>
      </a:lvl4pPr>
      <a:lvl5pPr marL="1514475" indent="-236538" algn="l" rtl="0" eaLnBrk="1" fontAlgn="base" hangingPunct="1">
        <a:spcBef>
          <a:spcPct val="20000"/>
        </a:spcBef>
        <a:spcAft>
          <a:spcPct val="0"/>
        </a:spcAft>
        <a:buClr>
          <a:schemeClr val="tx1"/>
        </a:buClr>
        <a:buFont typeface="Arial" charset="0"/>
        <a:buChar char="–"/>
        <a:defRPr>
          <a:solidFill>
            <a:schemeClr val="tx1"/>
          </a:solidFill>
          <a:latin typeface="+mn-lt"/>
        </a:defRPr>
      </a:lvl5pPr>
      <a:lvl6pPr marL="1971675" indent="-236538" algn="l" rtl="0" eaLnBrk="1" fontAlgn="base" hangingPunct="1">
        <a:spcBef>
          <a:spcPct val="20000"/>
        </a:spcBef>
        <a:spcAft>
          <a:spcPct val="0"/>
        </a:spcAft>
        <a:buClr>
          <a:schemeClr val="tx1"/>
        </a:buClr>
        <a:buFont typeface="Arial" charset="0"/>
        <a:buChar char="–"/>
        <a:defRPr>
          <a:solidFill>
            <a:schemeClr val="tx1"/>
          </a:solidFill>
          <a:latin typeface="+mn-lt"/>
        </a:defRPr>
      </a:lvl6pPr>
      <a:lvl7pPr marL="2428875" indent="-236538" algn="l" rtl="0" eaLnBrk="1" fontAlgn="base" hangingPunct="1">
        <a:spcBef>
          <a:spcPct val="20000"/>
        </a:spcBef>
        <a:spcAft>
          <a:spcPct val="0"/>
        </a:spcAft>
        <a:buClr>
          <a:schemeClr val="tx1"/>
        </a:buClr>
        <a:buFont typeface="Arial" charset="0"/>
        <a:buChar char="–"/>
        <a:defRPr>
          <a:solidFill>
            <a:schemeClr val="tx1"/>
          </a:solidFill>
          <a:latin typeface="+mn-lt"/>
        </a:defRPr>
      </a:lvl7pPr>
      <a:lvl8pPr marL="2886075" indent="-236538" algn="l" rtl="0" eaLnBrk="1" fontAlgn="base" hangingPunct="1">
        <a:spcBef>
          <a:spcPct val="20000"/>
        </a:spcBef>
        <a:spcAft>
          <a:spcPct val="0"/>
        </a:spcAft>
        <a:buClr>
          <a:schemeClr val="tx1"/>
        </a:buClr>
        <a:buFont typeface="Arial" charset="0"/>
        <a:buChar char="–"/>
        <a:defRPr>
          <a:solidFill>
            <a:schemeClr val="tx1"/>
          </a:solidFill>
          <a:latin typeface="+mn-lt"/>
        </a:defRPr>
      </a:lvl8pPr>
      <a:lvl9pPr marL="3343275" indent="-236538" algn="l" rtl="0" eaLnBrk="1" fontAlgn="base" hangingPunct="1">
        <a:spcBef>
          <a:spcPct val="20000"/>
        </a:spcBef>
        <a:spcAft>
          <a:spcPct val="0"/>
        </a:spcAft>
        <a:buClr>
          <a:schemeClr val="tx1"/>
        </a:buClr>
        <a:buFont typeface="Arial" charset="0"/>
        <a:buChar char="–"/>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100EF2-6A8D-4D7C-AC4D-377C9BFD3674}"/>
              </a:ext>
            </a:extLst>
          </p:cNvPr>
          <p:cNvSpPr>
            <a:spLocks noGrp="1"/>
          </p:cNvSpPr>
          <p:nvPr>
            <p:ph type="ctrTitle"/>
          </p:nvPr>
        </p:nvSpPr>
        <p:spPr/>
        <p:txBody>
          <a:bodyPr/>
          <a:lstStyle/>
          <a:p>
            <a:r>
              <a:rPr lang="sv-SE" dirty="0"/>
              <a:t>Vård och behandling inom tvångsvården.</a:t>
            </a:r>
          </a:p>
        </p:txBody>
      </p:sp>
      <p:sp>
        <p:nvSpPr>
          <p:cNvPr id="3" name="Underrubrik 2">
            <a:extLst>
              <a:ext uri="{FF2B5EF4-FFF2-40B4-BE49-F238E27FC236}">
                <a16:creationId xmlns:a16="http://schemas.microsoft.com/office/drawing/2014/main" id="{F45CAA19-DCF4-45A6-AE14-26E7DB9EDAF4}"/>
              </a:ext>
            </a:extLst>
          </p:cNvPr>
          <p:cNvSpPr>
            <a:spLocks noGrp="1"/>
          </p:cNvSpPr>
          <p:nvPr>
            <p:ph type="subTitle" idx="1"/>
          </p:nvPr>
        </p:nvSpPr>
        <p:spPr/>
        <p:txBody>
          <a:bodyPr/>
          <a:lstStyle/>
          <a:p>
            <a:r>
              <a:rPr lang="sv-SE" dirty="0"/>
              <a:t>Föreläsning av Emma Svensson, behandlingssamordnare </a:t>
            </a:r>
          </a:p>
          <a:p>
            <a:r>
              <a:rPr lang="sv-SE" dirty="0" err="1"/>
              <a:t>SiS</a:t>
            </a:r>
            <a:r>
              <a:rPr lang="sv-SE" dirty="0"/>
              <a:t> LVM-hem </a:t>
            </a:r>
            <a:r>
              <a:rPr lang="sv-SE" dirty="0" err="1"/>
              <a:t>Hessleby</a:t>
            </a:r>
            <a:endParaRPr lang="sv-SE" dirty="0"/>
          </a:p>
        </p:txBody>
      </p:sp>
    </p:spTree>
    <p:extLst>
      <p:ext uri="{BB962C8B-B14F-4D97-AF65-F5344CB8AC3E}">
        <p14:creationId xmlns:p14="http://schemas.microsoft.com/office/powerpoint/2010/main" val="1846919315"/>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004847-41E8-432D-8FE3-AEE96BDEC40E}"/>
              </a:ext>
            </a:extLst>
          </p:cNvPr>
          <p:cNvSpPr>
            <a:spLocks noGrp="1"/>
          </p:cNvSpPr>
          <p:nvPr>
            <p:ph type="title"/>
          </p:nvPr>
        </p:nvSpPr>
        <p:spPr/>
        <p:txBody>
          <a:bodyPr/>
          <a:lstStyle/>
          <a:p>
            <a:r>
              <a:rPr lang="sv-SE" sz="3200" dirty="0"/>
              <a:t>Informationsinhämtning från socialtjänst:</a:t>
            </a:r>
          </a:p>
        </p:txBody>
      </p:sp>
      <p:sp>
        <p:nvSpPr>
          <p:cNvPr id="3" name="Platshållare för innehåll 2">
            <a:extLst>
              <a:ext uri="{FF2B5EF4-FFF2-40B4-BE49-F238E27FC236}">
                <a16:creationId xmlns:a16="http://schemas.microsoft.com/office/drawing/2014/main" id="{2AFD2237-9161-47E1-BC27-CFF369DA77FD}"/>
              </a:ext>
            </a:extLst>
          </p:cNvPr>
          <p:cNvSpPr>
            <a:spLocks noGrp="1"/>
          </p:cNvSpPr>
          <p:nvPr>
            <p:ph idx="1"/>
          </p:nvPr>
        </p:nvSpPr>
        <p:spPr/>
        <p:txBody>
          <a:bodyPr/>
          <a:lstStyle/>
          <a:p>
            <a:r>
              <a:rPr lang="sv-SE" sz="1800" b="1" i="0" u="none" strike="noStrike" baseline="0" dirty="0">
                <a:solidFill>
                  <a:srgbClr val="000000"/>
                </a:solidFill>
                <a:latin typeface="Palatino Linotype" panose="02040502050505030304" pitchFamily="18" charset="0"/>
              </a:rPr>
              <a:t> </a:t>
            </a:r>
            <a:r>
              <a:rPr lang="sv-SE" sz="2400" b="0" i="0" u="none" strike="noStrike" baseline="0" dirty="0">
                <a:solidFill>
                  <a:srgbClr val="000000"/>
                </a:solidFill>
                <a:latin typeface="Gill Sans MT" panose="020B0502020104020203" pitchFamily="34" charset="0"/>
              </a:rPr>
              <a:t>Ansökan om plats vid </a:t>
            </a:r>
            <a:r>
              <a:rPr lang="sv-SE" sz="2400" b="0" i="0" u="none" strike="noStrike" baseline="0" dirty="0" err="1">
                <a:solidFill>
                  <a:srgbClr val="000000"/>
                </a:solidFill>
                <a:latin typeface="Gill Sans MT" panose="020B0502020104020203" pitchFamily="34" charset="0"/>
              </a:rPr>
              <a:t>SiS</a:t>
            </a:r>
            <a:r>
              <a:rPr lang="sv-SE" sz="2400" b="0" i="0" u="none" strike="noStrike" baseline="0" dirty="0">
                <a:solidFill>
                  <a:srgbClr val="000000"/>
                </a:solidFill>
                <a:latin typeface="Gill Sans MT" panose="020B0502020104020203" pitchFamily="34" charset="0"/>
              </a:rPr>
              <a:t> </a:t>
            </a:r>
          </a:p>
          <a:p>
            <a:r>
              <a:rPr lang="sv-SE" sz="2400" b="0" i="0" u="none" strike="noStrike" baseline="0" dirty="0">
                <a:solidFill>
                  <a:srgbClr val="000000"/>
                </a:solidFill>
                <a:latin typeface="Gill Sans MT" panose="020B0502020104020203" pitchFamily="34" charset="0"/>
              </a:rPr>
              <a:t> Vårdplan </a:t>
            </a:r>
          </a:p>
          <a:p>
            <a:r>
              <a:rPr lang="sv-SE" sz="2400" b="0" i="0" u="none" strike="noStrike" baseline="0" dirty="0">
                <a:solidFill>
                  <a:srgbClr val="000000"/>
                </a:solidFill>
                <a:latin typeface="Gill Sans MT" panose="020B0502020104020203" pitchFamily="34" charset="0"/>
              </a:rPr>
              <a:t> Uppdrag </a:t>
            </a:r>
          </a:p>
          <a:p>
            <a:r>
              <a:rPr lang="sv-SE" sz="2400" b="0" i="0" u="none" strike="noStrike" baseline="0" dirty="0">
                <a:solidFill>
                  <a:srgbClr val="000000"/>
                </a:solidFill>
                <a:latin typeface="Gill Sans MT" panose="020B0502020104020203" pitchFamily="34" charset="0"/>
              </a:rPr>
              <a:t> Dom eller beslut om vård enligt LVM </a:t>
            </a:r>
          </a:p>
          <a:p>
            <a:r>
              <a:rPr lang="sv-SE" sz="2400" b="0" i="0" u="none" strike="noStrike" baseline="0" dirty="0">
                <a:solidFill>
                  <a:srgbClr val="000000"/>
                </a:solidFill>
                <a:latin typeface="Gill Sans MT" panose="020B0502020104020203" pitchFamily="34" charset="0"/>
              </a:rPr>
              <a:t> Beslut om placering enligt LVM eller </a:t>
            </a:r>
            <a:r>
              <a:rPr lang="sv-SE" sz="2400" b="0" i="0" u="none" strike="noStrike" baseline="0" dirty="0" err="1">
                <a:solidFill>
                  <a:srgbClr val="000000"/>
                </a:solidFill>
                <a:latin typeface="Gill Sans MT" panose="020B0502020104020203" pitchFamily="34" charset="0"/>
              </a:rPr>
              <a:t>SoL</a:t>
            </a:r>
            <a:r>
              <a:rPr lang="sv-SE" sz="2400" b="0" i="0" u="none" strike="noStrike" baseline="0" dirty="0">
                <a:solidFill>
                  <a:srgbClr val="000000"/>
                </a:solidFill>
                <a:latin typeface="Gill Sans MT" panose="020B0502020104020203" pitchFamily="34" charset="0"/>
              </a:rPr>
              <a:t> </a:t>
            </a:r>
          </a:p>
          <a:p>
            <a:r>
              <a:rPr lang="sv-SE" sz="2400" b="0" i="0" u="none" strike="noStrike" baseline="0" dirty="0">
                <a:solidFill>
                  <a:srgbClr val="000000"/>
                </a:solidFill>
                <a:latin typeface="Gill Sans MT" panose="020B0502020104020203" pitchFamily="34" charset="0"/>
              </a:rPr>
              <a:t> Socialtjänstens utredning </a:t>
            </a:r>
          </a:p>
          <a:p>
            <a:r>
              <a:rPr lang="sv-SE" sz="2400" b="0" i="0" u="none" strike="noStrike" baseline="0" dirty="0">
                <a:solidFill>
                  <a:srgbClr val="000000"/>
                </a:solidFill>
                <a:latin typeface="Gill Sans MT" panose="020B0502020104020203" pitchFamily="34" charset="0"/>
              </a:rPr>
              <a:t> Läkarintyg enligt 9 § LVM </a:t>
            </a:r>
          </a:p>
          <a:p>
            <a:r>
              <a:rPr lang="sv-SE" sz="2400" b="0" i="0" u="none" strike="noStrike" baseline="0" dirty="0">
                <a:solidFill>
                  <a:srgbClr val="000000"/>
                </a:solidFill>
                <a:latin typeface="Gill Sans MT" panose="020B0502020104020203" pitchFamily="34" charset="0"/>
              </a:rPr>
              <a:t> Eventuell samordnad individuell plan (SIP) </a:t>
            </a:r>
          </a:p>
          <a:p>
            <a:endParaRPr lang="sv-SE" dirty="0"/>
          </a:p>
        </p:txBody>
      </p:sp>
    </p:spTree>
    <p:extLst>
      <p:ext uri="{BB962C8B-B14F-4D97-AF65-F5344CB8AC3E}">
        <p14:creationId xmlns:p14="http://schemas.microsoft.com/office/powerpoint/2010/main" val="159711621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863D30-0E2C-4EDE-B6A6-379BFC569D9C}"/>
              </a:ext>
            </a:extLst>
          </p:cNvPr>
          <p:cNvSpPr>
            <a:spLocks noGrp="1"/>
          </p:cNvSpPr>
          <p:nvPr>
            <p:ph type="title"/>
          </p:nvPr>
        </p:nvSpPr>
        <p:spPr/>
        <p:txBody>
          <a:bodyPr/>
          <a:lstStyle/>
          <a:p>
            <a:r>
              <a:rPr lang="sv-SE" sz="3200" dirty="0"/>
              <a:t>Informationsinhämtning </a:t>
            </a:r>
            <a:r>
              <a:rPr lang="sv-SE" sz="3200" dirty="0" err="1"/>
              <a:t>SiS</a:t>
            </a:r>
            <a:r>
              <a:rPr lang="sv-SE" sz="3200" dirty="0"/>
              <a:t>:</a:t>
            </a:r>
          </a:p>
        </p:txBody>
      </p:sp>
      <p:sp>
        <p:nvSpPr>
          <p:cNvPr id="3" name="Platshållare för innehåll 2">
            <a:extLst>
              <a:ext uri="{FF2B5EF4-FFF2-40B4-BE49-F238E27FC236}">
                <a16:creationId xmlns:a16="http://schemas.microsoft.com/office/drawing/2014/main" id="{9014B886-72E7-455D-9B4C-4B881FFA0BCE}"/>
              </a:ext>
            </a:extLst>
          </p:cNvPr>
          <p:cNvSpPr>
            <a:spLocks noGrp="1"/>
          </p:cNvSpPr>
          <p:nvPr>
            <p:ph idx="1"/>
          </p:nvPr>
        </p:nvSpPr>
        <p:spPr/>
        <p:txBody>
          <a:bodyPr/>
          <a:lstStyle/>
          <a:p>
            <a:r>
              <a:rPr lang="sv-SE" sz="2400" b="0" i="0" u="none" strike="noStrike" baseline="0" dirty="0">
                <a:solidFill>
                  <a:srgbClr val="000000"/>
                </a:solidFill>
                <a:latin typeface="Gill Sans MT" panose="020B0502020104020203" pitchFamily="34" charset="0"/>
              </a:rPr>
              <a:t>DOK inskrivningsintervju + återkopplande samtal </a:t>
            </a:r>
          </a:p>
          <a:p>
            <a:r>
              <a:rPr lang="sv-SE" sz="2400" b="0" i="0" u="none" strike="noStrike" baseline="0" dirty="0">
                <a:solidFill>
                  <a:srgbClr val="000000"/>
                </a:solidFill>
                <a:latin typeface="Gill Sans MT" panose="020B0502020104020203" pitchFamily="34" charset="0"/>
              </a:rPr>
              <a:t>Introduktionssamtal </a:t>
            </a:r>
          </a:p>
          <a:p>
            <a:r>
              <a:rPr lang="sv-SE" sz="2400" b="0" i="0" u="none" strike="noStrike" baseline="0" dirty="0">
                <a:solidFill>
                  <a:srgbClr val="000000"/>
                </a:solidFill>
                <a:latin typeface="Gill Sans MT" panose="020B0502020104020203" pitchFamily="34" charset="0"/>
              </a:rPr>
              <a:t>Självskattningsformulär/Bedömningsformulär</a:t>
            </a:r>
          </a:p>
          <a:p>
            <a:r>
              <a:rPr lang="sv-SE" sz="2400" b="0" i="0" u="none" strike="noStrike" baseline="0" dirty="0">
                <a:solidFill>
                  <a:srgbClr val="000000"/>
                </a:solidFill>
                <a:latin typeface="Gill Sans MT" panose="020B0502020104020203" pitchFamily="34" charset="0"/>
              </a:rPr>
              <a:t>Missbrukskartläggning</a:t>
            </a:r>
          </a:p>
          <a:p>
            <a:r>
              <a:rPr lang="sv-SE" sz="2400" b="0" i="0" u="none" strike="noStrike" baseline="0" dirty="0">
                <a:solidFill>
                  <a:srgbClr val="000000"/>
                </a:solidFill>
                <a:latin typeface="Gill Sans MT" panose="020B0502020104020203" pitchFamily="34" charset="0"/>
              </a:rPr>
              <a:t>Behandlingsplaneringssamtal </a:t>
            </a:r>
          </a:p>
          <a:p>
            <a:r>
              <a:rPr lang="sv-SE" sz="2400" b="0" i="0" u="none" strike="noStrike" baseline="0" dirty="0">
                <a:solidFill>
                  <a:srgbClr val="000000"/>
                </a:solidFill>
                <a:latin typeface="Gill Sans MT" panose="020B0502020104020203" pitchFamily="34" charset="0"/>
              </a:rPr>
              <a:t>Inskrivningssamtal med sjuksköterska </a:t>
            </a:r>
          </a:p>
          <a:p>
            <a:r>
              <a:rPr lang="sv-SE" sz="2400" b="0" i="0" u="none" strike="noStrike" baseline="0" dirty="0">
                <a:solidFill>
                  <a:srgbClr val="000000"/>
                </a:solidFill>
                <a:latin typeface="Gill Sans MT" panose="020B0502020104020203" pitchFamily="34" charset="0"/>
              </a:rPr>
              <a:t>Bedömningssamtal med psykolog. </a:t>
            </a:r>
          </a:p>
          <a:p>
            <a:pPr marL="0" indent="0">
              <a:buNone/>
            </a:pPr>
            <a:r>
              <a:rPr lang="sv-SE" sz="2400" b="0" i="0" u="none" strike="noStrike" baseline="0" dirty="0">
                <a:solidFill>
                  <a:srgbClr val="000000"/>
                </a:solidFill>
                <a:latin typeface="Palatino Linotype" panose="02040502050505030304" pitchFamily="18" charset="0"/>
              </a:rPr>
              <a:t>  </a:t>
            </a:r>
          </a:p>
          <a:p>
            <a:endParaRPr lang="sv-SE" dirty="0"/>
          </a:p>
        </p:txBody>
      </p:sp>
    </p:spTree>
    <p:extLst>
      <p:ext uri="{BB962C8B-B14F-4D97-AF65-F5344CB8AC3E}">
        <p14:creationId xmlns:p14="http://schemas.microsoft.com/office/powerpoint/2010/main" val="383199786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6D0B60-2B8D-4429-9CB7-47C3CD747332}"/>
              </a:ext>
            </a:extLst>
          </p:cNvPr>
          <p:cNvSpPr>
            <a:spLocks noGrp="1"/>
          </p:cNvSpPr>
          <p:nvPr>
            <p:ph type="title"/>
          </p:nvPr>
        </p:nvSpPr>
        <p:spPr/>
        <p:txBody>
          <a:bodyPr/>
          <a:lstStyle/>
          <a:p>
            <a:r>
              <a:rPr lang="sv-SE" sz="3200" dirty="0"/>
              <a:t>Självskattningsformulär/bedömningsinstrument vid kartläggning av missbruk.</a:t>
            </a:r>
          </a:p>
        </p:txBody>
      </p:sp>
      <p:sp>
        <p:nvSpPr>
          <p:cNvPr id="3" name="Platshållare för innehåll 2">
            <a:extLst>
              <a:ext uri="{FF2B5EF4-FFF2-40B4-BE49-F238E27FC236}">
                <a16:creationId xmlns:a16="http://schemas.microsoft.com/office/drawing/2014/main" id="{346C8520-F819-422F-9A17-DDC1BEFEF7AA}"/>
              </a:ext>
            </a:extLst>
          </p:cNvPr>
          <p:cNvSpPr>
            <a:spLocks noGrp="1"/>
          </p:cNvSpPr>
          <p:nvPr>
            <p:ph idx="1"/>
          </p:nvPr>
        </p:nvSpPr>
        <p:spPr/>
        <p:txBody>
          <a:bodyPr/>
          <a:lstStyle/>
          <a:p>
            <a:r>
              <a:rPr lang="sv-SE" sz="2400" dirty="0"/>
              <a:t>AUDIT, DUDIT- </a:t>
            </a:r>
            <a:r>
              <a:rPr lang="sv-SE" sz="2400" i="1" dirty="0"/>
              <a:t>evidensbaserade, lättillgängliga verktyg som identifierar problematik med alkohol och drogbruk.</a:t>
            </a:r>
          </a:p>
          <a:p>
            <a:r>
              <a:rPr lang="sv-SE" sz="2400" dirty="0"/>
              <a:t>DUDIT-E, </a:t>
            </a:r>
            <a:r>
              <a:rPr lang="sv-SE" sz="2400" dirty="0" err="1"/>
              <a:t>Alcohol</a:t>
            </a:r>
            <a:r>
              <a:rPr lang="sv-SE" sz="2400" dirty="0"/>
              <a:t>-E </a:t>
            </a:r>
            <a:r>
              <a:rPr lang="sv-SE" i="1" dirty="0"/>
              <a:t>– </a:t>
            </a:r>
            <a:r>
              <a:rPr lang="sv-SE" sz="2400" b="0" i="1" dirty="0">
                <a:solidFill>
                  <a:srgbClr val="262626"/>
                </a:solidFill>
                <a:effectLst/>
                <a:latin typeface="+mj-lt"/>
              </a:rPr>
              <a:t>utgångspunkt för fördjupade samtal om personens förhållningssätt till drogen samt vilken grad av motivation till förändring som personen har</a:t>
            </a:r>
            <a:r>
              <a:rPr lang="sv-SE" sz="2400" i="1" dirty="0">
                <a:latin typeface="+mj-lt"/>
              </a:rPr>
              <a:t>.</a:t>
            </a:r>
          </a:p>
          <a:p>
            <a:r>
              <a:rPr lang="sv-SE" sz="2400" dirty="0"/>
              <a:t>IDS-100-</a:t>
            </a:r>
            <a:r>
              <a:rPr lang="sv-SE" i="1" dirty="0"/>
              <a:t> </a:t>
            </a:r>
            <a:r>
              <a:rPr lang="sv-SE" sz="2400" i="1" dirty="0"/>
              <a:t>Självskattningsformulär som identifierar triggers för alkohol och droganvändning.</a:t>
            </a:r>
          </a:p>
          <a:p>
            <a:pPr marL="0" indent="0">
              <a:buNone/>
            </a:pPr>
            <a:endParaRPr lang="sv-SE" i="1" dirty="0"/>
          </a:p>
        </p:txBody>
      </p:sp>
    </p:spTree>
    <p:extLst>
      <p:ext uri="{BB962C8B-B14F-4D97-AF65-F5344CB8AC3E}">
        <p14:creationId xmlns:p14="http://schemas.microsoft.com/office/powerpoint/2010/main" val="183123980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1E5DA2-534D-45AA-9E0B-92E5DA67A873}"/>
              </a:ext>
            </a:extLst>
          </p:cNvPr>
          <p:cNvSpPr>
            <a:spLocks noGrp="1"/>
          </p:cNvSpPr>
          <p:nvPr>
            <p:ph type="title"/>
          </p:nvPr>
        </p:nvSpPr>
        <p:spPr/>
        <p:txBody>
          <a:bodyPr/>
          <a:lstStyle/>
          <a:p>
            <a:r>
              <a:rPr lang="sv-SE" sz="3200" dirty="0"/>
              <a:t>Tidslinje för behandlingsplanering:</a:t>
            </a:r>
          </a:p>
        </p:txBody>
      </p:sp>
      <p:sp>
        <p:nvSpPr>
          <p:cNvPr id="3" name="Platshållare för innehåll 2">
            <a:extLst>
              <a:ext uri="{FF2B5EF4-FFF2-40B4-BE49-F238E27FC236}">
                <a16:creationId xmlns:a16="http://schemas.microsoft.com/office/drawing/2014/main" id="{A2352F2C-BFA4-4077-9953-E43EE65259C0}"/>
              </a:ext>
            </a:extLst>
          </p:cNvPr>
          <p:cNvSpPr>
            <a:spLocks noGrp="1"/>
          </p:cNvSpPr>
          <p:nvPr>
            <p:ph idx="1"/>
          </p:nvPr>
        </p:nvSpPr>
        <p:spPr/>
        <p:txBody>
          <a:bodyPr/>
          <a:lstStyle/>
          <a:p>
            <a:pPr marL="0" indent="0">
              <a:buNone/>
            </a:pPr>
            <a:r>
              <a:rPr lang="sv-SE" sz="1800" b="0" i="0" u="none" strike="noStrike" baseline="0" dirty="0">
                <a:solidFill>
                  <a:srgbClr val="000000"/>
                </a:solidFill>
                <a:latin typeface="Palatino Linotype" panose="02040502050505030304" pitchFamily="18" charset="0"/>
              </a:rPr>
              <a:t>. </a:t>
            </a:r>
            <a:endParaRPr lang="sv-SE" dirty="0"/>
          </a:p>
        </p:txBody>
      </p:sp>
      <p:pic>
        <p:nvPicPr>
          <p:cNvPr id="5" name="Bildobjekt 4">
            <a:extLst>
              <a:ext uri="{FF2B5EF4-FFF2-40B4-BE49-F238E27FC236}">
                <a16:creationId xmlns:a16="http://schemas.microsoft.com/office/drawing/2014/main" id="{9721D578-0FDB-4F57-84C6-DBFED7E7B87E}"/>
              </a:ext>
            </a:extLst>
          </p:cNvPr>
          <p:cNvPicPr>
            <a:picLocks noChangeAspect="1"/>
          </p:cNvPicPr>
          <p:nvPr/>
        </p:nvPicPr>
        <p:blipFill>
          <a:blip r:embed="rId2"/>
          <a:stretch>
            <a:fillRect/>
          </a:stretch>
        </p:blipFill>
        <p:spPr>
          <a:xfrm>
            <a:off x="3769480" y="2523274"/>
            <a:ext cx="6552000" cy="2550717"/>
          </a:xfrm>
          <a:prstGeom prst="rect">
            <a:avLst/>
          </a:prstGeom>
        </p:spPr>
      </p:pic>
    </p:spTree>
    <p:extLst>
      <p:ext uri="{BB962C8B-B14F-4D97-AF65-F5344CB8AC3E}">
        <p14:creationId xmlns:p14="http://schemas.microsoft.com/office/powerpoint/2010/main" val="25636638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7557E7-D1B2-4C58-BC62-865644F922D5}"/>
              </a:ext>
            </a:extLst>
          </p:cNvPr>
          <p:cNvSpPr>
            <a:spLocks noGrp="1"/>
          </p:cNvSpPr>
          <p:nvPr>
            <p:ph type="title"/>
          </p:nvPr>
        </p:nvSpPr>
        <p:spPr/>
        <p:txBody>
          <a:bodyPr/>
          <a:lstStyle/>
          <a:p>
            <a:r>
              <a:rPr lang="sv-SE" sz="3200" dirty="0"/>
              <a:t>Behandlingsplanerna:</a:t>
            </a:r>
          </a:p>
        </p:txBody>
      </p:sp>
      <p:sp>
        <p:nvSpPr>
          <p:cNvPr id="3" name="Platshållare för innehåll 2">
            <a:extLst>
              <a:ext uri="{FF2B5EF4-FFF2-40B4-BE49-F238E27FC236}">
                <a16:creationId xmlns:a16="http://schemas.microsoft.com/office/drawing/2014/main" id="{E4067D8D-4C11-4D4D-8B58-9F73572CC62F}"/>
              </a:ext>
            </a:extLst>
          </p:cNvPr>
          <p:cNvSpPr>
            <a:spLocks noGrp="1"/>
          </p:cNvSpPr>
          <p:nvPr>
            <p:ph idx="1"/>
          </p:nvPr>
        </p:nvSpPr>
        <p:spPr/>
        <p:txBody>
          <a:bodyPr/>
          <a:lstStyle/>
          <a:p>
            <a:r>
              <a:rPr lang="sv-SE" sz="2400" dirty="0"/>
              <a:t>Upprättas av behandlingssekreterare utefter socialtjänstens utredning och vårdplan som ligger till grund för LVM, kartläggande arbete på institutionen samt behovsbedömningen man utforskar tillsammans med klient.</a:t>
            </a:r>
          </a:p>
          <a:p>
            <a:r>
              <a:rPr lang="sv-SE" sz="2400" dirty="0"/>
              <a:t>Behandlingsaktiviteter tillförs utefter kartläggning av behov med tydliga delmål som regelbundet stäms av och följs upp i team av olika professioner inom </a:t>
            </a:r>
            <a:r>
              <a:rPr lang="sv-SE" sz="2400" dirty="0" err="1"/>
              <a:t>SiS</a:t>
            </a:r>
            <a:r>
              <a:rPr lang="sv-SE" sz="2400" dirty="0"/>
              <a:t>, klient och socialtjänst.</a:t>
            </a:r>
          </a:p>
          <a:p>
            <a:r>
              <a:rPr lang="sv-SE" sz="2400" dirty="0"/>
              <a:t>Behandlingsplanerna tas med ut till avdelningarna av behandlingssamordnare, som tillsammans med behandlingsassistenter, behandlingspedagoger jobbar aktivt med att erbjuda och genomföra aktiviteter utifrån den.</a:t>
            </a:r>
          </a:p>
        </p:txBody>
      </p:sp>
    </p:spTree>
    <p:extLst>
      <p:ext uri="{BB962C8B-B14F-4D97-AF65-F5344CB8AC3E}">
        <p14:creationId xmlns:p14="http://schemas.microsoft.com/office/powerpoint/2010/main" val="1844007041"/>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6D0A99-86A4-4FD6-8C21-FC410B1CE2C0}"/>
              </a:ext>
            </a:extLst>
          </p:cNvPr>
          <p:cNvSpPr>
            <a:spLocks noGrp="1"/>
          </p:cNvSpPr>
          <p:nvPr>
            <p:ph type="title"/>
          </p:nvPr>
        </p:nvSpPr>
        <p:spPr/>
        <p:txBody>
          <a:bodyPr/>
          <a:lstStyle/>
          <a:p>
            <a:r>
              <a:rPr lang="sv-SE" sz="3200" dirty="0"/>
              <a:t>Klientens delaktighet viktigt:</a:t>
            </a:r>
          </a:p>
        </p:txBody>
      </p:sp>
      <p:sp>
        <p:nvSpPr>
          <p:cNvPr id="3" name="Platshållare för innehåll 2">
            <a:extLst>
              <a:ext uri="{FF2B5EF4-FFF2-40B4-BE49-F238E27FC236}">
                <a16:creationId xmlns:a16="http://schemas.microsoft.com/office/drawing/2014/main" id="{1BBA4F47-5CE3-40DC-A76D-1D7BBC7D7181}"/>
              </a:ext>
            </a:extLst>
          </p:cNvPr>
          <p:cNvSpPr>
            <a:spLocks noGrp="1"/>
          </p:cNvSpPr>
          <p:nvPr>
            <p:ph idx="1"/>
          </p:nvPr>
        </p:nvSpPr>
        <p:spPr/>
        <p:txBody>
          <a:bodyPr/>
          <a:lstStyle/>
          <a:p>
            <a:r>
              <a:rPr lang="sv-SE" sz="2400" dirty="0"/>
              <a:t>Alliansskapande och klientens delaktighet är A och O vid behandlingsplanering och allt behandlingsarbete som sker på institutionen.</a:t>
            </a:r>
          </a:p>
          <a:p>
            <a:r>
              <a:rPr lang="sv-SE" sz="2400" dirty="0"/>
              <a:t>Behovsbeskrivning och målformulering ska skapas i dialog med klienten.</a:t>
            </a:r>
          </a:p>
          <a:p>
            <a:r>
              <a:rPr lang="sv-SE" sz="2400" dirty="0"/>
              <a:t>Eftersom vården inte sker på frivillig väg ska klienten med hjälp och stöd av personal, ges möjlighet att beskriva vad hen vill uppnå under placeringen.</a:t>
            </a:r>
          </a:p>
          <a:p>
            <a:r>
              <a:rPr lang="sv-SE" sz="2400" dirty="0"/>
              <a:t>Alliansskapande arbete och klientens känsla av delaktighet leder till ökad motivation och positiva förväntningar om förändring. </a:t>
            </a:r>
          </a:p>
        </p:txBody>
      </p:sp>
    </p:spTree>
    <p:extLst>
      <p:ext uri="{BB962C8B-B14F-4D97-AF65-F5344CB8AC3E}">
        <p14:creationId xmlns:p14="http://schemas.microsoft.com/office/powerpoint/2010/main" val="1714537025"/>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C154B4-751F-45BD-9B06-BA714BCD006E}"/>
              </a:ext>
            </a:extLst>
          </p:cNvPr>
          <p:cNvSpPr>
            <a:spLocks noGrp="1"/>
          </p:cNvSpPr>
          <p:nvPr>
            <p:ph type="title"/>
          </p:nvPr>
        </p:nvSpPr>
        <p:spPr/>
        <p:txBody>
          <a:bodyPr>
            <a:normAutofit fontScale="90000"/>
          </a:bodyPr>
          <a:lstStyle/>
          <a:p>
            <a:br>
              <a:rPr lang="sv-SE" dirty="0"/>
            </a:br>
            <a:br>
              <a:rPr lang="sv-SE" dirty="0"/>
            </a:br>
            <a:br>
              <a:rPr lang="sv-SE" dirty="0"/>
            </a:br>
            <a:r>
              <a:rPr lang="sv-SE" sz="3600" dirty="0"/>
              <a:t>Samverkan genom processen.</a:t>
            </a:r>
            <a:br>
              <a:rPr lang="sv-SE" dirty="0"/>
            </a:br>
            <a:endParaRPr lang="sv-SE" dirty="0"/>
          </a:p>
        </p:txBody>
      </p:sp>
      <p:sp>
        <p:nvSpPr>
          <p:cNvPr id="3" name="Platshållare för innehåll 2">
            <a:extLst>
              <a:ext uri="{FF2B5EF4-FFF2-40B4-BE49-F238E27FC236}">
                <a16:creationId xmlns:a16="http://schemas.microsoft.com/office/drawing/2014/main" id="{E1E8E3C5-FD50-4D5B-81A3-633F79F0ECE1}"/>
              </a:ext>
            </a:extLst>
          </p:cNvPr>
          <p:cNvSpPr>
            <a:spLocks noGrp="1"/>
          </p:cNvSpPr>
          <p:nvPr>
            <p:ph idx="1"/>
          </p:nvPr>
        </p:nvSpPr>
        <p:spPr/>
        <p:txBody>
          <a:bodyPr/>
          <a:lstStyle/>
          <a:p>
            <a:r>
              <a:rPr lang="sv-SE" sz="2400" dirty="0"/>
              <a:t>Samarbete med klientens familj kan förekomma om det bedöms lämpligt och bara om klienten godkänner detta.</a:t>
            </a:r>
          </a:p>
          <a:p>
            <a:r>
              <a:rPr lang="sv-SE" sz="2400" dirty="0"/>
              <a:t>Samverkan med socialtjänst där målet är att skapa samsyn kring uppdraget och förankra klientens planering.</a:t>
            </a:r>
          </a:p>
          <a:p>
            <a:r>
              <a:rPr lang="sv-SE" sz="2400" dirty="0"/>
              <a:t>Socialtjänsten ska få löpande information om hur vården och behandlingen fortskrider.</a:t>
            </a:r>
          </a:p>
          <a:p>
            <a:r>
              <a:rPr lang="sv-SE" sz="2400" dirty="0"/>
              <a:t>Bjudas in till uppdragsmöte och regelbundna uppföljningsmöten. </a:t>
            </a:r>
          </a:p>
          <a:p>
            <a:r>
              <a:rPr lang="sv-SE" sz="2400" dirty="0"/>
              <a:t>De ska hållas uppdaterade på framsteg eller hinder som identifierats och hur dessa ska mötas. </a:t>
            </a:r>
          </a:p>
        </p:txBody>
      </p:sp>
    </p:spTree>
    <p:extLst>
      <p:ext uri="{BB962C8B-B14F-4D97-AF65-F5344CB8AC3E}">
        <p14:creationId xmlns:p14="http://schemas.microsoft.com/office/powerpoint/2010/main" val="153977272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4578CF-EE6E-402F-88A4-4C77C4809A50}"/>
              </a:ext>
            </a:extLst>
          </p:cNvPr>
          <p:cNvSpPr>
            <a:spLocks noGrp="1"/>
          </p:cNvSpPr>
          <p:nvPr>
            <p:ph type="title"/>
          </p:nvPr>
        </p:nvSpPr>
        <p:spPr/>
        <p:txBody>
          <a:bodyPr/>
          <a:lstStyle/>
          <a:p>
            <a:r>
              <a:rPr lang="sv-SE" sz="3200" dirty="0"/>
              <a:t>Viktigt att tänka på vad gäller vård och behandling:</a:t>
            </a:r>
          </a:p>
        </p:txBody>
      </p:sp>
      <p:sp>
        <p:nvSpPr>
          <p:cNvPr id="3" name="Platshållare för innehåll 2">
            <a:extLst>
              <a:ext uri="{FF2B5EF4-FFF2-40B4-BE49-F238E27FC236}">
                <a16:creationId xmlns:a16="http://schemas.microsoft.com/office/drawing/2014/main" id="{CA37313D-70F3-46E5-8110-2BDE41BBBF63}"/>
              </a:ext>
            </a:extLst>
          </p:cNvPr>
          <p:cNvSpPr>
            <a:spLocks noGrp="1"/>
          </p:cNvSpPr>
          <p:nvPr>
            <p:ph idx="1"/>
          </p:nvPr>
        </p:nvSpPr>
        <p:spPr/>
        <p:txBody>
          <a:bodyPr/>
          <a:lstStyle/>
          <a:p>
            <a:r>
              <a:rPr lang="sv-SE" sz="2400" b="0" i="0" u="none" strike="noStrike" baseline="0" dirty="0">
                <a:solidFill>
                  <a:srgbClr val="000000"/>
                </a:solidFill>
                <a:latin typeface="Gill Sans MT" panose="020B0502020104020203" pitchFamily="34" charset="0"/>
              </a:rPr>
              <a:t>Återhämtning från ett allvarligt missbruk är en långsiktig process som kräver att insatsernas intensitet, omfattning och karaktär anpassas till individens förutsättningar och livssituation.</a:t>
            </a:r>
          </a:p>
          <a:p>
            <a:r>
              <a:rPr lang="sv-SE" sz="2400" dirty="0">
                <a:solidFill>
                  <a:srgbClr val="000000"/>
                </a:solidFill>
                <a:latin typeface="Gill Sans MT" panose="020B0502020104020203" pitchFamily="34" charset="0"/>
              </a:rPr>
              <a:t>De vård och behandlingsinsatser som erbjuds inom tvångsvården kan inte påtvingas individer, däremot sker motivationsarbete gällande deltagande kontinuerligt genom vårdtiden.</a:t>
            </a:r>
            <a:r>
              <a:rPr lang="sv-SE" sz="2400" b="0" i="0" u="none" strike="noStrike" baseline="0" dirty="0">
                <a:solidFill>
                  <a:srgbClr val="000000"/>
                </a:solidFill>
                <a:latin typeface="Gill Sans MT" panose="020B0502020104020203" pitchFamily="34" charset="0"/>
              </a:rPr>
              <a:t> </a:t>
            </a:r>
          </a:p>
          <a:p>
            <a:endParaRPr lang="sv-SE" sz="2800" dirty="0">
              <a:solidFill>
                <a:srgbClr val="000000"/>
              </a:solidFill>
              <a:latin typeface="Palatino Linotype" panose="02040502050505030304" pitchFamily="18" charset="0"/>
            </a:endParaRPr>
          </a:p>
          <a:p>
            <a:pPr marL="0" indent="0">
              <a:buNone/>
            </a:pPr>
            <a:endParaRPr lang="sv-SE" sz="3600" dirty="0"/>
          </a:p>
        </p:txBody>
      </p:sp>
    </p:spTree>
    <p:extLst>
      <p:ext uri="{BB962C8B-B14F-4D97-AF65-F5344CB8AC3E}">
        <p14:creationId xmlns:p14="http://schemas.microsoft.com/office/powerpoint/2010/main" val="242651902"/>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B89D12-43A3-4FF3-8721-B3B32CCDCF53}"/>
              </a:ext>
            </a:extLst>
          </p:cNvPr>
          <p:cNvSpPr>
            <a:spLocks noGrp="1"/>
          </p:cNvSpPr>
          <p:nvPr>
            <p:ph type="title"/>
          </p:nvPr>
        </p:nvSpPr>
        <p:spPr/>
        <p:txBody>
          <a:bodyPr/>
          <a:lstStyle/>
          <a:p>
            <a:r>
              <a:rPr lang="sv-SE" sz="3200" dirty="0" err="1"/>
              <a:t>SiS</a:t>
            </a:r>
            <a:r>
              <a:rPr lang="sv-SE" sz="3200" dirty="0"/>
              <a:t> utredning LVM</a:t>
            </a:r>
          </a:p>
        </p:txBody>
      </p:sp>
      <p:sp>
        <p:nvSpPr>
          <p:cNvPr id="3" name="Platshållare för innehåll 2">
            <a:extLst>
              <a:ext uri="{FF2B5EF4-FFF2-40B4-BE49-F238E27FC236}">
                <a16:creationId xmlns:a16="http://schemas.microsoft.com/office/drawing/2014/main" id="{13759B17-1194-441B-9414-58A52850330A}"/>
              </a:ext>
            </a:extLst>
          </p:cNvPr>
          <p:cNvSpPr>
            <a:spLocks noGrp="1"/>
          </p:cNvSpPr>
          <p:nvPr>
            <p:ph idx="1"/>
          </p:nvPr>
        </p:nvSpPr>
        <p:spPr/>
        <p:txBody>
          <a:bodyPr/>
          <a:lstStyle/>
          <a:p>
            <a:r>
              <a:rPr lang="sv-SE" sz="2400" dirty="0"/>
              <a:t>Utredning kan utföras på institutionerna efter efterfrågan från antingen klienten själv eller ansvarig socialtjänsthandläggare. Insatsen kan inte vara ett krav om klienten inte själv vill genomföra utredning. </a:t>
            </a:r>
          </a:p>
          <a:p>
            <a:r>
              <a:rPr lang="sv-SE" sz="2400" dirty="0"/>
              <a:t>Utredningarna kan vara omfattande med bred frågeställning eller riktad mot något specifikt område.</a:t>
            </a:r>
          </a:p>
          <a:p>
            <a:r>
              <a:rPr lang="sv-SE" sz="2400" dirty="0"/>
              <a:t>Funktionsbedömningar kan genomföras på vissa institutioner där arbetsterapeut finns tillgänglig.</a:t>
            </a:r>
          </a:p>
        </p:txBody>
      </p:sp>
    </p:spTree>
    <p:extLst>
      <p:ext uri="{BB962C8B-B14F-4D97-AF65-F5344CB8AC3E}">
        <p14:creationId xmlns:p14="http://schemas.microsoft.com/office/powerpoint/2010/main" val="2261019726"/>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846659-BFA6-4357-8B5B-983594BD6E98}"/>
              </a:ext>
            </a:extLst>
          </p:cNvPr>
          <p:cNvSpPr>
            <a:spLocks noGrp="1"/>
          </p:cNvSpPr>
          <p:nvPr>
            <p:ph type="title"/>
          </p:nvPr>
        </p:nvSpPr>
        <p:spPr/>
        <p:txBody>
          <a:bodyPr/>
          <a:lstStyle/>
          <a:p>
            <a:r>
              <a:rPr lang="sv-SE" sz="3200" dirty="0"/>
              <a:t>Kunskapsbaserade behandlingsinsatser:</a:t>
            </a:r>
          </a:p>
        </p:txBody>
      </p:sp>
      <p:sp>
        <p:nvSpPr>
          <p:cNvPr id="3" name="Platshållare för innehåll 2">
            <a:extLst>
              <a:ext uri="{FF2B5EF4-FFF2-40B4-BE49-F238E27FC236}">
                <a16:creationId xmlns:a16="http://schemas.microsoft.com/office/drawing/2014/main" id="{90A080A7-A743-4B0B-9D10-945E553F2E1C}"/>
              </a:ext>
            </a:extLst>
          </p:cNvPr>
          <p:cNvSpPr>
            <a:spLocks noGrp="1"/>
          </p:cNvSpPr>
          <p:nvPr>
            <p:ph idx="1"/>
          </p:nvPr>
        </p:nvSpPr>
        <p:spPr/>
        <p:txBody>
          <a:bodyPr/>
          <a:lstStyle/>
          <a:p>
            <a:r>
              <a:rPr lang="sv-SE" sz="2400" dirty="0"/>
              <a:t>Målet är att alla klienter som vårdas enligt LVM ska erbjudas deltagande i ACT,ÅP och MI.</a:t>
            </a:r>
          </a:p>
          <a:p>
            <a:r>
              <a:rPr lang="sv-SE" sz="2400" dirty="0"/>
              <a:t>ACT-</a:t>
            </a:r>
            <a:r>
              <a:rPr lang="sv-SE" sz="2400" dirty="0" err="1"/>
              <a:t>Acceptance</a:t>
            </a:r>
            <a:r>
              <a:rPr lang="sv-SE" sz="2400" dirty="0"/>
              <a:t> </a:t>
            </a:r>
            <a:r>
              <a:rPr lang="sv-SE" sz="2400" dirty="0" err="1"/>
              <a:t>Commitment</a:t>
            </a:r>
            <a:r>
              <a:rPr lang="sv-SE" sz="2400" dirty="0"/>
              <a:t> </a:t>
            </a:r>
            <a:r>
              <a:rPr lang="sv-SE" sz="2400" dirty="0" err="1"/>
              <a:t>Therapy</a:t>
            </a:r>
            <a:endParaRPr lang="sv-SE" sz="2400" dirty="0"/>
          </a:p>
          <a:p>
            <a:r>
              <a:rPr lang="sv-SE" sz="2400" dirty="0"/>
              <a:t>ÅP-Återfallsprevention</a:t>
            </a:r>
          </a:p>
          <a:p>
            <a:r>
              <a:rPr lang="sv-SE" sz="2400" dirty="0"/>
              <a:t>MI-</a:t>
            </a:r>
            <a:r>
              <a:rPr lang="sv-SE" sz="2400" dirty="0" err="1"/>
              <a:t>Motivational</a:t>
            </a:r>
            <a:r>
              <a:rPr lang="sv-SE" sz="2400" dirty="0"/>
              <a:t> </a:t>
            </a:r>
            <a:r>
              <a:rPr lang="sv-SE" sz="2400" dirty="0" err="1"/>
              <a:t>Interviewing</a:t>
            </a:r>
            <a:endParaRPr lang="sv-SE" sz="2400" dirty="0"/>
          </a:p>
          <a:p>
            <a:r>
              <a:rPr lang="sv-SE" sz="2400" dirty="0"/>
              <a:t>Individuell KBT terapi med grundläggande psykoterapeut (KBT steg 1)kan erbjudas på vissa institutioner.</a:t>
            </a:r>
          </a:p>
          <a:p>
            <a:r>
              <a:rPr lang="sv-SE" sz="2400" dirty="0"/>
              <a:t>ESL- Ett Självständigt Liv är en metod som just nu är under implementering inom </a:t>
            </a:r>
            <a:r>
              <a:rPr lang="sv-SE" sz="2400" dirty="0" err="1"/>
              <a:t>SiS</a:t>
            </a:r>
            <a:r>
              <a:rPr lang="sv-SE" sz="2400" dirty="0"/>
              <a:t>.</a:t>
            </a:r>
          </a:p>
          <a:p>
            <a:pPr marL="0" indent="0">
              <a:buNone/>
            </a:pPr>
            <a:r>
              <a:rPr lang="sv-SE" sz="3200" dirty="0"/>
              <a:t> </a:t>
            </a:r>
          </a:p>
          <a:p>
            <a:pPr marL="0" indent="0">
              <a:buNone/>
            </a:pPr>
            <a:endParaRPr lang="sv-SE" dirty="0"/>
          </a:p>
        </p:txBody>
      </p:sp>
    </p:spTree>
    <p:extLst>
      <p:ext uri="{BB962C8B-B14F-4D97-AF65-F5344CB8AC3E}">
        <p14:creationId xmlns:p14="http://schemas.microsoft.com/office/powerpoint/2010/main" val="329441775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2DE993-5F35-4EE5-A1D6-114C3F836EF1}"/>
              </a:ext>
            </a:extLst>
          </p:cNvPr>
          <p:cNvSpPr>
            <a:spLocks noGrp="1"/>
          </p:cNvSpPr>
          <p:nvPr>
            <p:ph type="title"/>
          </p:nvPr>
        </p:nvSpPr>
        <p:spPr/>
        <p:txBody>
          <a:bodyPr/>
          <a:lstStyle/>
          <a:p>
            <a:r>
              <a:rPr lang="sv-SE" sz="3600" dirty="0"/>
              <a:t>Övergripande syfte:</a:t>
            </a:r>
          </a:p>
        </p:txBody>
      </p:sp>
      <p:sp>
        <p:nvSpPr>
          <p:cNvPr id="3" name="Platshållare för innehåll 2">
            <a:extLst>
              <a:ext uri="{FF2B5EF4-FFF2-40B4-BE49-F238E27FC236}">
                <a16:creationId xmlns:a16="http://schemas.microsoft.com/office/drawing/2014/main" id="{33D2CDFD-B2BA-4EAF-91DC-566077A9A95E}"/>
              </a:ext>
            </a:extLst>
          </p:cNvPr>
          <p:cNvSpPr>
            <a:spLocks noGrp="1"/>
          </p:cNvSpPr>
          <p:nvPr>
            <p:ph idx="1"/>
          </p:nvPr>
        </p:nvSpPr>
        <p:spPr/>
        <p:txBody>
          <a:bodyPr/>
          <a:lstStyle/>
          <a:p>
            <a:r>
              <a:rPr lang="sv-SE" sz="2400" b="0" i="0" u="none" strike="noStrike" baseline="0" dirty="0">
                <a:solidFill>
                  <a:srgbClr val="000000"/>
                </a:solidFill>
                <a:latin typeface="+mj-lt"/>
                <a:cs typeface="Times New Roman" panose="02020603050405020304" pitchFamily="18" charset="0"/>
              </a:rPr>
              <a:t>Grunden för </a:t>
            </a:r>
            <a:r>
              <a:rPr lang="sv-SE" sz="2400" b="0" i="0" u="none" strike="noStrike" baseline="0" dirty="0" err="1">
                <a:solidFill>
                  <a:srgbClr val="000000"/>
                </a:solidFill>
                <a:latin typeface="+mj-lt"/>
                <a:cs typeface="Times New Roman" panose="02020603050405020304" pitchFamily="18" charset="0"/>
              </a:rPr>
              <a:t>SiS</a:t>
            </a:r>
            <a:r>
              <a:rPr lang="sv-SE" sz="2400" b="0" i="0" u="none" strike="noStrike" baseline="0" dirty="0">
                <a:solidFill>
                  <a:srgbClr val="000000"/>
                </a:solidFill>
                <a:latin typeface="+mj-lt"/>
                <a:cs typeface="Times New Roman" panose="02020603050405020304" pitchFamily="18" charset="0"/>
              </a:rPr>
              <a:t> missbruksvård är att det finns ett livshotande missbruk och att frivilliga vårdinsatser inte varit tillräckliga för att bryta missbruket. Vårdens syfte är att bryta missbruket och att motivera till frivillig vård och behandling. </a:t>
            </a:r>
          </a:p>
          <a:p>
            <a:r>
              <a:rPr lang="sv-SE" sz="2400" b="0" i="0" dirty="0">
                <a:solidFill>
                  <a:srgbClr val="212529"/>
                </a:solidFill>
                <a:effectLst/>
                <a:latin typeface="+mj-lt"/>
                <a:cs typeface="Times New Roman" panose="02020603050405020304" pitchFamily="18" charset="0"/>
              </a:rPr>
              <a:t>Vi strävar efter att vuxna som kommer till oss får bättre förutsättningar för ett socialt fungerande liv utan missbruk och kriminalitet. Socialtjänsten placerar hos oss efter beslut i förvaltningsrätten.</a:t>
            </a:r>
            <a:endParaRPr lang="sv-SE" sz="2400" dirty="0">
              <a:latin typeface="+mj-lt"/>
              <a:cs typeface="Times New Roman" panose="02020603050405020304" pitchFamily="18" charset="0"/>
            </a:endParaRPr>
          </a:p>
        </p:txBody>
      </p:sp>
    </p:spTree>
    <p:extLst>
      <p:ext uri="{BB962C8B-B14F-4D97-AF65-F5344CB8AC3E}">
        <p14:creationId xmlns:p14="http://schemas.microsoft.com/office/powerpoint/2010/main" val="2345558769"/>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D77B5E-2AB9-4195-87AF-DCE45A3ECD9F}"/>
              </a:ext>
            </a:extLst>
          </p:cNvPr>
          <p:cNvSpPr>
            <a:spLocks noGrp="1"/>
          </p:cNvSpPr>
          <p:nvPr>
            <p:ph type="title"/>
          </p:nvPr>
        </p:nvSpPr>
        <p:spPr/>
        <p:txBody>
          <a:bodyPr/>
          <a:lstStyle/>
          <a:p>
            <a:r>
              <a:rPr lang="sv-SE" sz="3200" dirty="0"/>
              <a:t>Kort om ACT:</a:t>
            </a:r>
          </a:p>
        </p:txBody>
      </p:sp>
      <p:sp>
        <p:nvSpPr>
          <p:cNvPr id="3" name="Platshållare för innehåll 2">
            <a:extLst>
              <a:ext uri="{FF2B5EF4-FFF2-40B4-BE49-F238E27FC236}">
                <a16:creationId xmlns:a16="http://schemas.microsoft.com/office/drawing/2014/main" id="{A77944A4-FC8E-45C0-ABD4-9EED2F73B899}"/>
              </a:ext>
            </a:extLst>
          </p:cNvPr>
          <p:cNvSpPr>
            <a:spLocks noGrp="1"/>
          </p:cNvSpPr>
          <p:nvPr>
            <p:ph idx="1"/>
          </p:nvPr>
        </p:nvSpPr>
        <p:spPr>
          <a:xfrm>
            <a:off x="1130300" y="1798639"/>
            <a:ext cx="10528300" cy="4141788"/>
          </a:xfrm>
        </p:spPr>
        <p:txBody>
          <a:bodyPr/>
          <a:lstStyle/>
          <a:p>
            <a:r>
              <a:rPr lang="sv-SE" sz="2000" dirty="0"/>
              <a:t>Beskrivs ofta som tredje vågens beteendeterapi. </a:t>
            </a:r>
          </a:p>
          <a:p>
            <a:r>
              <a:rPr lang="sv-SE" sz="2000" dirty="0"/>
              <a:t>Fokuset inom ACT ligger främst i att kunna leva ett funktionellt och meningsfullt liv, snarare än att eliminera symtom.</a:t>
            </a:r>
          </a:p>
          <a:p>
            <a:r>
              <a:rPr lang="sv-SE" sz="2000" dirty="0"/>
              <a:t>Innehåller många tekniker som bygger på medveten närvaro och acceptans inför </a:t>
            </a:r>
            <a:r>
              <a:rPr lang="sv-SE" sz="2000" dirty="0" err="1"/>
              <a:t>bl</a:t>
            </a:r>
            <a:r>
              <a:rPr lang="sv-SE" sz="2000" dirty="0"/>
              <a:t> a. de obehagliga känslor och tankar vi människor har. </a:t>
            </a:r>
          </a:p>
          <a:p>
            <a:r>
              <a:rPr lang="sv-SE" sz="2000" dirty="0"/>
              <a:t>Kan hjälpa oss att komma loss när vi på olika sätt fastnat i våra tankar och känslor.</a:t>
            </a:r>
          </a:p>
          <a:p>
            <a:r>
              <a:rPr lang="sv-SE" sz="2000" dirty="0"/>
              <a:t>En del av programmet handlar om att utforska och komma kontakt med vad som är viktigt i livet egentligen och börja agera i den riktningen.</a:t>
            </a:r>
          </a:p>
          <a:p>
            <a:r>
              <a:rPr lang="sv-SE" sz="2000" dirty="0" err="1"/>
              <a:t>SiS</a:t>
            </a:r>
            <a:r>
              <a:rPr lang="sv-SE" sz="2000" dirty="0"/>
              <a:t> utformade ”</a:t>
            </a:r>
            <a:r>
              <a:rPr lang="sv-SE" sz="2000" i="1" dirty="0"/>
              <a:t>ACT-</a:t>
            </a:r>
            <a:r>
              <a:rPr lang="sv-SE" sz="2000" i="1" dirty="0" err="1"/>
              <a:t>ivera</a:t>
            </a:r>
            <a:r>
              <a:rPr lang="sv-SE" sz="2000" i="1" dirty="0"/>
              <a:t> livet”</a:t>
            </a:r>
            <a:r>
              <a:rPr lang="sv-SE" sz="2000" dirty="0"/>
              <a:t>, (2018) som är en ACT-manual anpassad till aktuell målgrupp, vilken reviderades 2021. </a:t>
            </a:r>
          </a:p>
        </p:txBody>
      </p:sp>
    </p:spTree>
    <p:extLst>
      <p:ext uri="{BB962C8B-B14F-4D97-AF65-F5344CB8AC3E}">
        <p14:creationId xmlns:p14="http://schemas.microsoft.com/office/powerpoint/2010/main" val="398372236"/>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782A81-C7EB-4B04-BEB4-857290BC3941}"/>
              </a:ext>
            </a:extLst>
          </p:cNvPr>
          <p:cNvSpPr>
            <a:spLocks noGrp="1"/>
          </p:cNvSpPr>
          <p:nvPr>
            <p:ph type="title"/>
          </p:nvPr>
        </p:nvSpPr>
        <p:spPr/>
        <p:txBody>
          <a:bodyPr/>
          <a:lstStyle/>
          <a:p>
            <a:r>
              <a:rPr lang="sv-SE" sz="3600" dirty="0"/>
              <a:t>Forskning visar att ACT fungerar vid:</a:t>
            </a:r>
          </a:p>
        </p:txBody>
      </p:sp>
      <p:sp>
        <p:nvSpPr>
          <p:cNvPr id="3" name="Platshållare för innehåll 2">
            <a:extLst>
              <a:ext uri="{FF2B5EF4-FFF2-40B4-BE49-F238E27FC236}">
                <a16:creationId xmlns:a16="http://schemas.microsoft.com/office/drawing/2014/main" id="{CB8F2CBB-F5B0-4C3A-ADAC-7EAC9D25D009}"/>
              </a:ext>
            </a:extLst>
          </p:cNvPr>
          <p:cNvSpPr>
            <a:spLocks noGrp="1"/>
          </p:cNvSpPr>
          <p:nvPr>
            <p:ph idx="1"/>
          </p:nvPr>
        </p:nvSpPr>
        <p:spPr/>
        <p:txBody>
          <a:bodyPr/>
          <a:lstStyle/>
          <a:p>
            <a:r>
              <a:rPr lang="sv-SE" sz="2400" dirty="0"/>
              <a:t>Stress</a:t>
            </a:r>
          </a:p>
          <a:p>
            <a:r>
              <a:rPr lang="sv-SE" sz="2400" dirty="0"/>
              <a:t>Smärta</a:t>
            </a:r>
          </a:p>
          <a:p>
            <a:r>
              <a:rPr lang="sv-SE" sz="2400" dirty="0"/>
              <a:t>Depression</a:t>
            </a:r>
          </a:p>
          <a:p>
            <a:r>
              <a:rPr lang="sv-SE" sz="2400" dirty="0"/>
              <a:t>Ångest</a:t>
            </a:r>
          </a:p>
        </p:txBody>
      </p:sp>
    </p:spTree>
    <p:extLst>
      <p:ext uri="{BB962C8B-B14F-4D97-AF65-F5344CB8AC3E}">
        <p14:creationId xmlns:p14="http://schemas.microsoft.com/office/powerpoint/2010/main" val="241745278"/>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7A6913-0466-48AB-9140-231EA581BB44}"/>
              </a:ext>
            </a:extLst>
          </p:cNvPr>
          <p:cNvSpPr>
            <a:spLocks noGrp="1"/>
          </p:cNvSpPr>
          <p:nvPr>
            <p:ph type="title"/>
          </p:nvPr>
        </p:nvSpPr>
        <p:spPr/>
        <p:txBody>
          <a:bodyPr/>
          <a:lstStyle/>
          <a:p>
            <a:r>
              <a:rPr lang="sv-SE" sz="3200" dirty="0"/>
              <a:t>Kort om Återfallsprevention-ÅP</a:t>
            </a:r>
          </a:p>
        </p:txBody>
      </p:sp>
      <p:sp>
        <p:nvSpPr>
          <p:cNvPr id="3" name="Platshållare för innehåll 2">
            <a:extLst>
              <a:ext uri="{FF2B5EF4-FFF2-40B4-BE49-F238E27FC236}">
                <a16:creationId xmlns:a16="http://schemas.microsoft.com/office/drawing/2014/main" id="{A67B26A7-39C0-4BCD-A65E-C86470AEABE9}"/>
              </a:ext>
            </a:extLst>
          </p:cNvPr>
          <p:cNvSpPr>
            <a:spLocks noGrp="1"/>
          </p:cNvSpPr>
          <p:nvPr>
            <p:ph idx="1"/>
          </p:nvPr>
        </p:nvSpPr>
        <p:spPr/>
        <p:txBody>
          <a:bodyPr/>
          <a:lstStyle/>
          <a:p>
            <a:r>
              <a:rPr lang="sv-SE" sz="2400" dirty="0"/>
              <a:t>Evidensbaserad behandlingsmetod utifrån KBT som ingår i Socialstyrelsens nationella rekommendationer för behandling vid substansberoende. </a:t>
            </a:r>
          </a:p>
          <a:p>
            <a:r>
              <a:rPr lang="sv-SE" sz="2400" dirty="0"/>
              <a:t>Är en psykosocial (miljö och individuella faktorer) behandling.</a:t>
            </a:r>
          </a:p>
          <a:p>
            <a:r>
              <a:rPr lang="sv-SE" sz="2400" dirty="0"/>
              <a:t>SIS utformade 2015, en manual, anpassad till institutionsmiljö med 10 lektioner. Manualen reviderades 2019. </a:t>
            </a:r>
          </a:p>
          <a:p>
            <a:pPr marL="0" indent="0">
              <a:buNone/>
            </a:pPr>
            <a:endParaRPr lang="sv-SE" dirty="0"/>
          </a:p>
          <a:p>
            <a:pPr marL="0" indent="0">
              <a:buNone/>
            </a:pPr>
            <a:endParaRPr lang="sv-SE" dirty="0"/>
          </a:p>
          <a:p>
            <a:pPr marL="0" indent="0">
              <a:buNone/>
            </a:pPr>
            <a:endParaRPr lang="sv-SE" dirty="0"/>
          </a:p>
        </p:txBody>
      </p:sp>
    </p:spTree>
    <p:extLst>
      <p:ext uri="{BB962C8B-B14F-4D97-AF65-F5344CB8AC3E}">
        <p14:creationId xmlns:p14="http://schemas.microsoft.com/office/powerpoint/2010/main" val="3687139341"/>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383016-5C4E-4F98-BAE9-5712FB44E90E}"/>
              </a:ext>
            </a:extLst>
          </p:cNvPr>
          <p:cNvSpPr>
            <a:spLocks noGrp="1"/>
          </p:cNvSpPr>
          <p:nvPr>
            <p:ph type="title"/>
          </p:nvPr>
        </p:nvSpPr>
        <p:spPr/>
        <p:txBody>
          <a:bodyPr/>
          <a:lstStyle/>
          <a:p>
            <a:r>
              <a:rPr lang="sv-SE" sz="3200" dirty="0"/>
              <a:t>Vad handlar ÅP egentligen om:</a:t>
            </a:r>
          </a:p>
        </p:txBody>
      </p:sp>
      <p:sp>
        <p:nvSpPr>
          <p:cNvPr id="3" name="Platshållare för innehåll 2">
            <a:extLst>
              <a:ext uri="{FF2B5EF4-FFF2-40B4-BE49-F238E27FC236}">
                <a16:creationId xmlns:a16="http://schemas.microsoft.com/office/drawing/2014/main" id="{76E62AEB-B8AA-462C-816E-A97E850577EC}"/>
              </a:ext>
            </a:extLst>
          </p:cNvPr>
          <p:cNvSpPr>
            <a:spLocks noGrp="1"/>
          </p:cNvSpPr>
          <p:nvPr>
            <p:ph idx="1"/>
          </p:nvPr>
        </p:nvSpPr>
        <p:spPr/>
        <p:txBody>
          <a:bodyPr/>
          <a:lstStyle/>
          <a:p>
            <a:r>
              <a:rPr lang="sv-SE" dirty="0"/>
              <a:t>Att hjälpa klienten/den unge att skapa sig kontroll över miljöfaktorer, t ex att undvika vissa personer, miljöer eller aktiviteter som kan innebära risk för återfall.</a:t>
            </a:r>
          </a:p>
          <a:p>
            <a:r>
              <a:rPr lang="sv-SE" dirty="0"/>
              <a:t>Att hitta risksituationer t ex att bli bättre på att hantera positiva eller negativa tankar och känslor, sociala påtryckningar, viljan att testa sin kontroll.</a:t>
            </a:r>
          </a:p>
          <a:p>
            <a:r>
              <a:rPr lang="sv-SE" dirty="0"/>
              <a:t>Att hitta alternativa beteenden eller aktiviteter när alkohol och narkotika lyfts ut, t ex. ägna sig åt </a:t>
            </a:r>
            <a:r>
              <a:rPr lang="sv-SE" dirty="0" err="1"/>
              <a:t>hobbies</a:t>
            </a:r>
            <a:r>
              <a:rPr lang="sv-SE" dirty="0"/>
              <a:t>, fysisk aktivitet, studiecirklar, lära sig att bryta och hantera negativt tänkande och öva på självhävdande beteende.</a:t>
            </a:r>
          </a:p>
        </p:txBody>
      </p:sp>
    </p:spTree>
    <p:extLst>
      <p:ext uri="{BB962C8B-B14F-4D97-AF65-F5344CB8AC3E}">
        <p14:creationId xmlns:p14="http://schemas.microsoft.com/office/powerpoint/2010/main" val="989394099"/>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E8A45C47-2599-4057-880F-4BEB376424FB}"/>
              </a:ext>
            </a:extLst>
          </p:cNvPr>
          <p:cNvSpPr>
            <a:spLocks noGrp="1"/>
          </p:cNvSpPr>
          <p:nvPr>
            <p:ph type="title"/>
          </p:nvPr>
        </p:nvSpPr>
        <p:spPr/>
        <p:txBody>
          <a:bodyPr/>
          <a:lstStyle/>
          <a:p>
            <a:r>
              <a:rPr lang="sv-SE" sz="3200" dirty="0"/>
              <a:t>Kort om ESL- Ett Självständigt LIV</a:t>
            </a:r>
          </a:p>
        </p:txBody>
      </p:sp>
      <p:sp>
        <p:nvSpPr>
          <p:cNvPr id="5" name="Platshållare för innehåll 4">
            <a:extLst>
              <a:ext uri="{FF2B5EF4-FFF2-40B4-BE49-F238E27FC236}">
                <a16:creationId xmlns:a16="http://schemas.microsoft.com/office/drawing/2014/main" id="{B46F7EB1-68AB-47EA-B2D7-53722553226B}"/>
              </a:ext>
            </a:extLst>
          </p:cNvPr>
          <p:cNvSpPr>
            <a:spLocks noGrp="1"/>
          </p:cNvSpPr>
          <p:nvPr>
            <p:ph idx="1"/>
          </p:nvPr>
        </p:nvSpPr>
        <p:spPr/>
        <p:txBody>
          <a:bodyPr/>
          <a:lstStyle/>
          <a:p>
            <a:r>
              <a:rPr lang="sv-SE" sz="2400" dirty="0">
                <a:solidFill>
                  <a:srgbClr val="000000"/>
                </a:solidFill>
              </a:rPr>
              <a:t>Evidensbaserad manualstyrd </a:t>
            </a:r>
            <a:r>
              <a:rPr lang="sv-SE" sz="2400" b="0" i="0" dirty="0">
                <a:solidFill>
                  <a:srgbClr val="000000"/>
                </a:solidFill>
                <a:effectLst/>
              </a:rPr>
              <a:t>metod som riktar sig till klienter som behöver hjälp att klara sin vardag, och syftar till att höja individens funktionsnivå. </a:t>
            </a:r>
          </a:p>
          <a:p>
            <a:r>
              <a:rPr lang="sv-SE" sz="2400" b="0" i="0" dirty="0">
                <a:solidFill>
                  <a:srgbClr val="000000"/>
                </a:solidFill>
                <a:effectLst/>
              </a:rPr>
              <a:t>Genom ESL kan individens sociala och praktiska förmågor förbättras inom områden som till exempel stress och sårbarhet, symptomhantering samt även vardagligare såsom</a:t>
            </a:r>
            <a:r>
              <a:rPr lang="sv-SE" sz="2400" dirty="0">
                <a:solidFill>
                  <a:srgbClr val="000000"/>
                </a:solidFill>
              </a:rPr>
              <a:t> </a:t>
            </a:r>
            <a:r>
              <a:rPr lang="sv-SE" sz="2400" b="0" i="0" dirty="0">
                <a:solidFill>
                  <a:srgbClr val="000000"/>
                </a:solidFill>
                <a:effectLst/>
              </a:rPr>
              <a:t>vardagsekonomi och hygien.</a:t>
            </a:r>
            <a:endParaRPr lang="sv-SE" sz="3600" dirty="0">
              <a:solidFill>
                <a:srgbClr val="000000"/>
              </a:solidFill>
            </a:endParaRPr>
          </a:p>
          <a:p>
            <a:r>
              <a:rPr lang="sv-SE" sz="2400" dirty="0">
                <a:solidFill>
                  <a:srgbClr val="262626"/>
                </a:solidFill>
              </a:rPr>
              <a:t>Genomförande: Sker individuellt eller i grupp som anpassas utefter individens behov av färdighetsträning.</a:t>
            </a:r>
            <a:endParaRPr lang="sv-SE" sz="2400" dirty="0"/>
          </a:p>
        </p:txBody>
      </p:sp>
    </p:spTree>
    <p:extLst>
      <p:ext uri="{BB962C8B-B14F-4D97-AF65-F5344CB8AC3E}">
        <p14:creationId xmlns:p14="http://schemas.microsoft.com/office/powerpoint/2010/main" val="1328572401"/>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D7074F-C3D7-4DFD-AD08-C8195BD892B9}"/>
              </a:ext>
            </a:extLst>
          </p:cNvPr>
          <p:cNvSpPr>
            <a:spLocks noGrp="1"/>
          </p:cNvSpPr>
          <p:nvPr>
            <p:ph type="title"/>
          </p:nvPr>
        </p:nvSpPr>
        <p:spPr/>
        <p:txBody>
          <a:bodyPr/>
          <a:lstStyle/>
          <a:p>
            <a:r>
              <a:rPr lang="sv-SE" sz="3200" dirty="0"/>
              <a:t>Kort om MI- </a:t>
            </a:r>
            <a:r>
              <a:rPr lang="sv-SE" sz="3200" dirty="0" err="1"/>
              <a:t>Motivational</a:t>
            </a:r>
            <a:r>
              <a:rPr lang="sv-SE" sz="3200" dirty="0"/>
              <a:t> </a:t>
            </a:r>
            <a:r>
              <a:rPr lang="sv-SE" sz="3200" dirty="0" err="1"/>
              <a:t>Interviewing</a:t>
            </a:r>
            <a:endParaRPr lang="sv-SE" sz="3200" dirty="0"/>
          </a:p>
        </p:txBody>
      </p:sp>
      <p:sp>
        <p:nvSpPr>
          <p:cNvPr id="3" name="Platshållare för innehåll 2">
            <a:extLst>
              <a:ext uri="{FF2B5EF4-FFF2-40B4-BE49-F238E27FC236}">
                <a16:creationId xmlns:a16="http://schemas.microsoft.com/office/drawing/2014/main" id="{78556F74-50A7-4AC9-A279-0F2C281C7510}"/>
              </a:ext>
            </a:extLst>
          </p:cNvPr>
          <p:cNvSpPr>
            <a:spLocks noGrp="1"/>
          </p:cNvSpPr>
          <p:nvPr>
            <p:ph idx="1"/>
          </p:nvPr>
        </p:nvSpPr>
        <p:spPr/>
        <p:txBody>
          <a:bodyPr/>
          <a:lstStyle/>
          <a:p>
            <a:r>
              <a:rPr lang="sv-SE" sz="2400" dirty="0"/>
              <a:t>I de nationella riktlinjerna ”</a:t>
            </a:r>
            <a:r>
              <a:rPr lang="sv-SE" sz="2400" i="1" dirty="0"/>
              <a:t>Vård och stöd vid missbruk och beroende</a:t>
            </a:r>
            <a:r>
              <a:rPr lang="sv-SE" sz="2400" dirty="0"/>
              <a:t>”, 2017 rekommenderar Socialstyrelsen MI för både ungdomar och vuxna vid beroendetillstånd, samt vid beroende och samsjuklighet.</a:t>
            </a:r>
          </a:p>
          <a:p>
            <a:r>
              <a:rPr lang="sv-SE" sz="2400" dirty="0"/>
              <a:t>Socialstyrelsen betonar vikten att ett </a:t>
            </a:r>
            <a:r>
              <a:rPr lang="sv-SE" sz="2400" dirty="0">
                <a:solidFill>
                  <a:schemeClr val="accent3"/>
                </a:solidFill>
              </a:rPr>
              <a:t>bra bemötande </a:t>
            </a:r>
            <a:r>
              <a:rPr lang="sv-SE" sz="2400" dirty="0"/>
              <a:t>och </a:t>
            </a:r>
            <a:r>
              <a:rPr lang="sv-SE" sz="2400" dirty="0">
                <a:solidFill>
                  <a:schemeClr val="accent3"/>
                </a:solidFill>
              </a:rPr>
              <a:t>relationsskapande</a:t>
            </a:r>
            <a:r>
              <a:rPr lang="sv-SE" sz="2400" dirty="0"/>
              <a:t> är grundpelare för att kunna hjälpa en individ till förändring. Detta är bestående delar av grundandan i MI. </a:t>
            </a:r>
          </a:p>
          <a:p>
            <a:r>
              <a:rPr lang="sv-SE" sz="2400" dirty="0"/>
              <a:t>Bemötandet enligt MI präglas av </a:t>
            </a:r>
            <a:r>
              <a:rPr lang="sv-SE" sz="2400" dirty="0">
                <a:solidFill>
                  <a:schemeClr val="accent3"/>
                </a:solidFill>
              </a:rPr>
              <a:t>samarbete , acceptans och medkänsla.</a:t>
            </a:r>
          </a:p>
          <a:p>
            <a:endParaRPr lang="sv-SE" dirty="0"/>
          </a:p>
          <a:p>
            <a:endParaRPr lang="sv-SE" dirty="0"/>
          </a:p>
        </p:txBody>
      </p:sp>
    </p:spTree>
    <p:extLst>
      <p:ext uri="{BB962C8B-B14F-4D97-AF65-F5344CB8AC3E}">
        <p14:creationId xmlns:p14="http://schemas.microsoft.com/office/powerpoint/2010/main" val="1622394348"/>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6B5964-46FE-4285-B6CC-36A5E347C960}"/>
              </a:ext>
            </a:extLst>
          </p:cNvPr>
          <p:cNvSpPr>
            <a:spLocks noGrp="1"/>
          </p:cNvSpPr>
          <p:nvPr>
            <p:ph type="title"/>
          </p:nvPr>
        </p:nvSpPr>
        <p:spPr/>
        <p:txBody>
          <a:bodyPr/>
          <a:lstStyle/>
          <a:p>
            <a:r>
              <a:rPr lang="sv-SE" sz="3200" dirty="0"/>
              <a:t>Hur bedrivs behandlingsprogrammen?</a:t>
            </a:r>
          </a:p>
        </p:txBody>
      </p:sp>
      <p:sp>
        <p:nvSpPr>
          <p:cNvPr id="3" name="Platshållare för innehåll 2">
            <a:extLst>
              <a:ext uri="{FF2B5EF4-FFF2-40B4-BE49-F238E27FC236}">
                <a16:creationId xmlns:a16="http://schemas.microsoft.com/office/drawing/2014/main" id="{40A4C40D-6696-49E1-A52E-AAD26A9D0996}"/>
              </a:ext>
            </a:extLst>
          </p:cNvPr>
          <p:cNvSpPr>
            <a:spLocks noGrp="1"/>
          </p:cNvSpPr>
          <p:nvPr>
            <p:ph idx="1"/>
          </p:nvPr>
        </p:nvSpPr>
        <p:spPr/>
        <p:txBody>
          <a:bodyPr/>
          <a:lstStyle/>
          <a:p>
            <a:r>
              <a:rPr lang="sv-SE" sz="2400" dirty="0"/>
              <a:t>ÅP och ACT erbjuds både individuellt och i grupp, av utbildade programledare på institutionen. </a:t>
            </a:r>
          </a:p>
          <a:p>
            <a:r>
              <a:rPr lang="sv-SE" sz="2400" dirty="0"/>
              <a:t>Behandlingsinslagen presenteras i ett tidigt stadie av vårdtiden och motiveringsarbete för deltagande fortskrider genom hela behandlingstiden.</a:t>
            </a:r>
          </a:p>
          <a:p>
            <a:r>
              <a:rPr lang="sv-SE" sz="2400" dirty="0"/>
              <a:t>MI genomsyrar verksamheten dygnet runt, både i bemötande, vid konflikthantering samt samtal.</a:t>
            </a:r>
          </a:p>
        </p:txBody>
      </p:sp>
    </p:spTree>
    <p:extLst>
      <p:ext uri="{BB962C8B-B14F-4D97-AF65-F5344CB8AC3E}">
        <p14:creationId xmlns:p14="http://schemas.microsoft.com/office/powerpoint/2010/main" val="1867798104"/>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A43D1F-7A81-4E64-AAB5-C05C581B0A2E}"/>
              </a:ext>
            </a:extLst>
          </p:cNvPr>
          <p:cNvSpPr>
            <a:spLocks noGrp="1"/>
          </p:cNvSpPr>
          <p:nvPr>
            <p:ph type="title"/>
          </p:nvPr>
        </p:nvSpPr>
        <p:spPr/>
        <p:txBody>
          <a:bodyPr/>
          <a:lstStyle/>
          <a:p>
            <a:r>
              <a:rPr lang="sv-SE" sz="3200" dirty="0"/>
              <a:t>TMO-Trauma Medveten Omsorg</a:t>
            </a:r>
          </a:p>
        </p:txBody>
      </p:sp>
      <p:sp>
        <p:nvSpPr>
          <p:cNvPr id="3" name="Platshållare för innehåll 2">
            <a:extLst>
              <a:ext uri="{FF2B5EF4-FFF2-40B4-BE49-F238E27FC236}">
                <a16:creationId xmlns:a16="http://schemas.microsoft.com/office/drawing/2014/main" id="{CC9C726D-9C99-4ADE-A1C4-2DBDAC60DAAD}"/>
              </a:ext>
            </a:extLst>
          </p:cNvPr>
          <p:cNvSpPr>
            <a:spLocks noGrp="1"/>
          </p:cNvSpPr>
          <p:nvPr>
            <p:ph idx="1"/>
          </p:nvPr>
        </p:nvSpPr>
        <p:spPr/>
        <p:txBody>
          <a:bodyPr/>
          <a:lstStyle/>
          <a:p>
            <a:pPr algn="l"/>
            <a:r>
              <a:rPr lang="sv-SE" sz="3200" i="1" dirty="0">
                <a:solidFill>
                  <a:srgbClr val="202124"/>
                </a:solidFill>
                <a:effectLst/>
              </a:rPr>
              <a:t>”Traumamedveten omsorg (TMO) är ett forskningsbaserat förhållningssätt för att hjälpa och vägleda vuxna att förstå och bemöta grundläggande behov hos barn och unga som utsatts för allvarliga och traumatiska händelser”, Rädda Barnen.</a:t>
            </a:r>
          </a:p>
          <a:p>
            <a:pPr marL="0" indent="0" algn="l">
              <a:buNone/>
            </a:pPr>
            <a:endParaRPr lang="sv-SE" b="0" i="0" dirty="0">
              <a:solidFill>
                <a:srgbClr val="202124"/>
              </a:solidFill>
              <a:effectLst/>
              <a:latin typeface="+mj-lt"/>
            </a:endParaRPr>
          </a:p>
          <a:p>
            <a:pPr marL="0" indent="0">
              <a:buNone/>
            </a:pPr>
            <a:endParaRPr lang="sv-SE" dirty="0"/>
          </a:p>
        </p:txBody>
      </p:sp>
    </p:spTree>
    <p:extLst>
      <p:ext uri="{BB962C8B-B14F-4D97-AF65-F5344CB8AC3E}">
        <p14:creationId xmlns:p14="http://schemas.microsoft.com/office/powerpoint/2010/main" val="2289512123"/>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53C98A-3AA0-4BDF-ADDC-3752C86BEAA0}"/>
              </a:ext>
            </a:extLst>
          </p:cNvPr>
          <p:cNvSpPr>
            <a:spLocks noGrp="1"/>
          </p:cNvSpPr>
          <p:nvPr>
            <p:ph type="title"/>
          </p:nvPr>
        </p:nvSpPr>
        <p:spPr/>
        <p:txBody>
          <a:bodyPr/>
          <a:lstStyle/>
          <a:p>
            <a:r>
              <a:rPr lang="sv-SE" sz="3200" dirty="0"/>
              <a:t>Kort om TMO</a:t>
            </a:r>
          </a:p>
        </p:txBody>
      </p:sp>
      <p:sp>
        <p:nvSpPr>
          <p:cNvPr id="3" name="Platshållare för innehåll 2">
            <a:extLst>
              <a:ext uri="{FF2B5EF4-FFF2-40B4-BE49-F238E27FC236}">
                <a16:creationId xmlns:a16="http://schemas.microsoft.com/office/drawing/2014/main" id="{36EE0C6F-3FF3-49B7-93C3-80D2E7E79727}"/>
              </a:ext>
            </a:extLst>
          </p:cNvPr>
          <p:cNvSpPr>
            <a:spLocks noGrp="1"/>
          </p:cNvSpPr>
          <p:nvPr>
            <p:ph idx="1"/>
          </p:nvPr>
        </p:nvSpPr>
        <p:spPr/>
        <p:txBody>
          <a:bodyPr/>
          <a:lstStyle/>
          <a:p>
            <a:r>
              <a:rPr lang="sv-SE" sz="2400" i="1" dirty="0">
                <a:solidFill>
                  <a:srgbClr val="202124"/>
                </a:solidFill>
              </a:rPr>
              <a:t>”Är </a:t>
            </a:r>
            <a:r>
              <a:rPr lang="sv-SE" sz="2400" b="0" i="1" dirty="0">
                <a:solidFill>
                  <a:srgbClr val="202124"/>
                </a:solidFill>
                <a:effectLst/>
              </a:rPr>
              <a:t>ingen behandlingsform, utan en </a:t>
            </a:r>
            <a:r>
              <a:rPr lang="sv-SE" sz="2400" b="0" i="1" dirty="0">
                <a:solidFill>
                  <a:srgbClr val="92D050"/>
                </a:solidFill>
                <a:effectLst/>
              </a:rPr>
              <a:t>vägledning</a:t>
            </a:r>
            <a:r>
              <a:rPr lang="sv-SE" sz="2400" b="0" i="1" dirty="0">
                <a:solidFill>
                  <a:srgbClr val="202124"/>
                </a:solidFill>
                <a:effectLst/>
              </a:rPr>
              <a:t> för </a:t>
            </a:r>
            <a:r>
              <a:rPr lang="sv-SE" sz="2400" b="0" i="1" dirty="0">
                <a:solidFill>
                  <a:srgbClr val="92D050"/>
                </a:solidFill>
                <a:effectLst/>
              </a:rPr>
              <a:t>förståelse</a:t>
            </a:r>
            <a:r>
              <a:rPr lang="sv-SE" sz="2400" b="0" i="1" dirty="0">
                <a:solidFill>
                  <a:srgbClr val="202124"/>
                </a:solidFill>
                <a:effectLst/>
              </a:rPr>
              <a:t>, </a:t>
            </a:r>
            <a:r>
              <a:rPr lang="sv-SE" sz="2400" b="0" i="1" dirty="0">
                <a:solidFill>
                  <a:srgbClr val="92D050"/>
                </a:solidFill>
                <a:effectLst/>
              </a:rPr>
              <a:t>bemötande</a:t>
            </a:r>
            <a:r>
              <a:rPr lang="sv-SE" sz="2400" b="0" i="1" dirty="0">
                <a:solidFill>
                  <a:srgbClr val="202124"/>
                </a:solidFill>
                <a:effectLst/>
              </a:rPr>
              <a:t> och ett </a:t>
            </a:r>
            <a:r>
              <a:rPr lang="sv-SE" sz="2400" b="0" i="1" dirty="0">
                <a:solidFill>
                  <a:srgbClr val="92D050"/>
                </a:solidFill>
                <a:effectLst/>
              </a:rPr>
              <a:t>förhållningssätt</a:t>
            </a:r>
            <a:r>
              <a:rPr lang="sv-SE" sz="2400" b="0" i="1" dirty="0">
                <a:effectLst/>
              </a:rPr>
              <a:t>.</a:t>
            </a:r>
            <a:r>
              <a:rPr lang="sv-SE" sz="2400" b="0" i="1" dirty="0">
                <a:solidFill>
                  <a:srgbClr val="92D050"/>
                </a:solidFill>
                <a:effectLst/>
              </a:rPr>
              <a:t> </a:t>
            </a:r>
            <a:r>
              <a:rPr lang="sv-SE" sz="2400" b="0" i="1" dirty="0">
                <a:solidFill>
                  <a:srgbClr val="202124"/>
                </a:solidFill>
                <a:effectLst/>
              </a:rPr>
              <a:t>Traumamedveten omsorg vilar på traumaförståelse i grunden och utgörs av tre pelare. Dessa är</a:t>
            </a:r>
            <a:r>
              <a:rPr lang="sv-SE" sz="2400" b="0" i="1" dirty="0">
                <a:solidFill>
                  <a:srgbClr val="92D050"/>
                </a:solidFill>
                <a:effectLst/>
              </a:rPr>
              <a:t> trygghet</a:t>
            </a:r>
            <a:r>
              <a:rPr lang="sv-SE" sz="2400" b="0" i="1" dirty="0">
                <a:solidFill>
                  <a:srgbClr val="040C28"/>
                </a:solidFill>
                <a:effectLst/>
              </a:rPr>
              <a:t>, </a:t>
            </a:r>
            <a:r>
              <a:rPr lang="sv-SE" sz="2400" b="0" i="1" dirty="0">
                <a:solidFill>
                  <a:srgbClr val="92D050"/>
                </a:solidFill>
                <a:effectLst/>
              </a:rPr>
              <a:t>relation</a:t>
            </a:r>
            <a:r>
              <a:rPr lang="sv-SE" sz="2400" b="0" i="1" dirty="0">
                <a:solidFill>
                  <a:srgbClr val="040C28"/>
                </a:solidFill>
                <a:effectLst/>
              </a:rPr>
              <a:t> och </a:t>
            </a:r>
            <a:r>
              <a:rPr lang="sv-SE" sz="2400" b="0" i="1" dirty="0" err="1">
                <a:solidFill>
                  <a:srgbClr val="92D050"/>
                </a:solidFill>
                <a:effectLst/>
              </a:rPr>
              <a:t>coping</a:t>
            </a:r>
            <a:r>
              <a:rPr lang="sv-SE" sz="2400" b="0" i="1" dirty="0">
                <a:solidFill>
                  <a:srgbClr val="202124"/>
                </a:solidFill>
                <a:effectLst/>
              </a:rPr>
              <a:t>”, </a:t>
            </a:r>
            <a:r>
              <a:rPr lang="sv-SE" sz="2400" b="0" i="0" dirty="0">
                <a:solidFill>
                  <a:srgbClr val="202124"/>
                </a:solidFill>
                <a:effectLst/>
              </a:rPr>
              <a:t>Rädda Barnen.</a:t>
            </a:r>
          </a:p>
          <a:p>
            <a:r>
              <a:rPr lang="sv-SE" sz="2400" dirty="0"/>
              <a:t>Istället för att fråga varför en individ beter sig på ett visst sätt fråga sig vad hen varit med om egentligen.</a:t>
            </a:r>
          </a:p>
          <a:p>
            <a:pPr marL="0" indent="0">
              <a:buNone/>
            </a:pPr>
            <a:endParaRPr lang="sv-SE" sz="3200" dirty="0"/>
          </a:p>
        </p:txBody>
      </p:sp>
    </p:spTree>
    <p:extLst>
      <p:ext uri="{BB962C8B-B14F-4D97-AF65-F5344CB8AC3E}">
        <p14:creationId xmlns:p14="http://schemas.microsoft.com/office/powerpoint/2010/main" val="2118954830"/>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1FD8EC-7F56-460E-9469-FBC6C26C37DB}"/>
              </a:ext>
            </a:extLst>
          </p:cNvPr>
          <p:cNvSpPr>
            <a:spLocks noGrp="1"/>
          </p:cNvSpPr>
          <p:nvPr>
            <p:ph type="title"/>
          </p:nvPr>
        </p:nvSpPr>
        <p:spPr/>
        <p:txBody>
          <a:bodyPr/>
          <a:lstStyle/>
          <a:p>
            <a:r>
              <a:rPr lang="sv-SE" sz="3200" dirty="0"/>
              <a:t>Varför TMO på våra institutioner?</a:t>
            </a:r>
          </a:p>
        </p:txBody>
      </p:sp>
      <p:sp>
        <p:nvSpPr>
          <p:cNvPr id="3" name="Platshållare för innehåll 2">
            <a:extLst>
              <a:ext uri="{FF2B5EF4-FFF2-40B4-BE49-F238E27FC236}">
                <a16:creationId xmlns:a16="http://schemas.microsoft.com/office/drawing/2014/main" id="{2DE99BBB-9BCE-41DA-981F-3E41BB7669A3}"/>
              </a:ext>
            </a:extLst>
          </p:cNvPr>
          <p:cNvSpPr>
            <a:spLocks noGrp="1"/>
          </p:cNvSpPr>
          <p:nvPr>
            <p:ph idx="1"/>
          </p:nvPr>
        </p:nvSpPr>
        <p:spPr/>
        <p:txBody>
          <a:bodyPr/>
          <a:lstStyle/>
          <a:p>
            <a:r>
              <a:rPr lang="sv-SE" sz="2400" dirty="0"/>
              <a:t>Många unga och vuxna som befinner sig på SIS har traumatiska upplevelser med sig sedan tidigare och har ofta bristande tillit till mänskligheten och kan ha utmanande och utagerande beteenden.</a:t>
            </a:r>
          </a:p>
          <a:p>
            <a:r>
              <a:rPr lang="sv-SE" sz="2400" dirty="0"/>
              <a:t>Därför är det viktigt att vi som arbetar på SIS erbjuder trygghet, bygger relationer och lär oss att se isberget som finns under ytan snarare än det som syns över ytan. Vi behöver försöka förstå, finnas där, stå kvar och hjälpa!</a:t>
            </a:r>
          </a:p>
          <a:p>
            <a:pPr marL="0" indent="0">
              <a:buNone/>
            </a:pPr>
            <a:endParaRPr lang="sv-SE" dirty="0"/>
          </a:p>
          <a:p>
            <a:endParaRPr lang="sv-SE" dirty="0"/>
          </a:p>
        </p:txBody>
      </p:sp>
    </p:spTree>
    <p:extLst>
      <p:ext uri="{BB962C8B-B14F-4D97-AF65-F5344CB8AC3E}">
        <p14:creationId xmlns:p14="http://schemas.microsoft.com/office/powerpoint/2010/main" val="279465147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8AAE18-CBB8-49A9-935B-08A99BB7E518}"/>
              </a:ext>
            </a:extLst>
          </p:cNvPr>
          <p:cNvSpPr>
            <a:spLocks noGrp="1"/>
          </p:cNvSpPr>
          <p:nvPr>
            <p:ph type="title"/>
          </p:nvPr>
        </p:nvSpPr>
        <p:spPr/>
        <p:txBody>
          <a:bodyPr/>
          <a:lstStyle/>
          <a:p>
            <a:r>
              <a:rPr lang="sv-SE" sz="3200" dirty="0"/>
              <a:t>Inskrivning LVM hemmet</a:t>
            </a:r>
            <a:endParaRPr lang="sv-SE" sz="3600" dirty="0"/>
          </a:p>
        </p:txBody>
      </p:sp>
      <p:sp>
        <p:nvSpPr>
          <p:cNvPr id="3" name="Platshållare för innehåll 2">
            <a:extLst>
              <a:ext uri="{FF2B5EF4-FFF2-40B4-BE49-F238E27FC236}">
                <a16:creationId xmlns:a16="http://schemas.microsoft.com/office/drawing/2014/main" id="{63A2B293-D5AD-4A06-A0AD-2AF8BBAA6946}"/>
              </a:ext>
            </a:extLst>
          </p:cNvPr>
          <p:cNvSpPr>
            <a:spLocks noGrp="1"/>
          </p:cNvSpPr>
          <p:nvPr>
            <p:ph idx="1"/>
          </p:nvPr>
        </p:nvSpPr>
        <p:spPr/>
        <p:txBody>
          <a:bodyPr/>
          <a:lstStyle/>
          <a:p>
            <a:r>
              <a:rPr lang="sv-SE" sz="2400" dirty="0"/>
              <a:t>Klienter kommer till institutionen antingen enligt § 13 eller § 4 LVM </a:t>
            </a:r>
          </a:p>
          <a:p>
            <a:r>
              <a:rPr lang="sv-SE" sz="2400" dirty="0"/>
              <a:t>Klienter ska alltid gå via sjukhus för bedömning innan de skrivs in fysiskt på LVM-hemmet.</a:t>
            </a:r>
          </a:p>
          <a:p>
            <a:r>
              <a:rPr lang="sv-SE" sz="2400" dirty="0"/>
              <a:t>De flesta är fortfarande under medicinsk behandling för abstinens initialt. Klienten står ofta på nedtrappningsschema utefter läkares bedömning.</a:t>
            </a:r>
          </a:p>
          <a:p>
            <a:r>
              <a:rPr lang="sv-SE" sz="2400" dirty="0"/>
              <a:t>Abstinensbehandling, återhämtning, mat och sömn är i fokus under den första tiden. </a:t>
            </a:r>
          </a:p>
          <a:p>
            <a:pPr marL="0" indent="0">
              <a:buNone/>
            </a:pPr>
            <a:endParaRPr lang="sv-SE" dirty="0"/>
          </a:p>
        </p:txBody>
      </p:sp>
    </p:spTree>
    <p:extLst>
      <p:ext uri="{BB962C8B-B14F-4D97-AF65-F5344CB8AC3E}">
        <p14:creationId xmlns:p14="http://schemas.microsoft.com/office/powerpoint/2010/main" val="4077028199"/>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5AB97D-6F88-468D-B194-6EDF033F6EE0}"/>
              </a:ext>
            </a:extLst>
          </p:cNvPr>
          <p:cNvSpPr>
            <a:spLocks noGrp="1"/>
          </p:cNvSpPr>
          <p:nvPr>
            <p:ph type="title"/>
          </p:nvPr>
        </p:nvSpPr>
        <p:spPr/>
        <p:txBody>
          <a:bodyPr/>
          <a:lstStyle/>
          <a:p>
            <a:r>
              <a:rPr lang="sv-SE" sz="3200" dirty="0"/>
              <a:t>Exempel ur verkligheten:</a:t>
            </a:r>
          </a:p>
        </p:txBody>
      </p:sp>
      <p:sp>
        <p:nvSpPr>
          <p:cNvPr id="3" name="Platshållare för innehåll 2">
            <a:extLst>
              <a:ext uri="{FF2B5EF4-FFF2-40B4-BE49-F238E27FC236}">
                <a16:creationId xmlns:a16="http://schemas.microsoft.com/office/drawing/2014/main" id="{E4882A9B-862A-4BC7-82CC-7FC9C0A4FC75}"/>
              </a:ext>
            </a:extLst>
          </p:cNvPr>
          <p:cNvSpPr>
            <a:spLocks noGrp="1"/>
          </p:cNvSpPr>
          <p:nvPr>
            <p:ph idx="1"/>
          </p:nvPr>
        </p:nvSpPr>
        <p:spPr/>
        <p:txBody>
          <a:bodyPr/>
          <a:lstStyle/>
          <a:p>
            <a:pPr marL="0" indent="0">
              <a:buNone/>
            </a:pPr>
            <a:r>
              <a:rPr lang="sv-SE" dirty="0"/>
              <a:t>”Robert”</a:t>
            </a:r>
          </a:p>
          <a:p>
            <a:pPr marL="0" indent="0">
              <a:buNone/>
            </a:pPr>
            <a:endParaRPr lang="sv-SE" dirty="0"/>
          </a:p>
          <a:p>
            <a:pPr marL="0" indent="0">
              <a:buNone/>
            </a:pPr>
            <a:endParaRPr lang="sv-SE" dirty="0"/>
          </a:p>
          <a:p>
            <a:pPr marL="0" indent="0">
              <a:buNone/>
            </a:pPr>
            <a:endParaRPr lang="sv-SE" dirty="0"/>
          </a:p>
          <a:p>
            <a:pPr marL="0" indent="0">
              <a:buNone/>
            </a:pPr>
            <a:r>
              <a:rPr lang="sv-SE" dirty="0"/>
              <a:t>”Bosse”</a:t>
            </a:r>
          </a:p>
        </p:txBody>
      </p:sp>
    </p:spTree>
    <p:extLst>
      <p:ext uri="{BB962C8B-B14F-4D97-AF65-F5344CB8AC3E}">
        <p14:creationId xmlns:p14="http://schemas.microsoft.com/office/powerpoint/2010/main" val="1148895643"/>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BCD75F-C3A4-4FD7-AF42-64A4F51E83B6}"/>
              </a:ext>
            </a:extLst>
          </p:cNvPr>
          <p:cNvSpPr>
            <a:spLocks noGrp="1"/>
          </p:cNvSpPr>
          <p:nvPr>
            <p:ph type="title"/>
          </p:nvPr>
        </p:nvSpPr>
        <p:spPr/>
        <p:txBody>
          <a:bodyPr/>
          <a:lstStyle/>
          <a:p>
            <a:r>
              <a:rPr lang="sv-SE" dirty="0"/>
              <a:t>Frågor?</a:t>
            </a:r>
          </a:p>
        </p:txBody>
      </p:sp>
      <p:sp>
        <p:nvSpPr>
          <p:cNvPr id="6" name="Platshållare för innehåll 5">
            <a:extLst>
              <a:ext uri="{FF2B5EF4-FFF2-40B4-BE49-F238E27FC236}">
                <a16:creationId xmlns:a16="http://schemas.microsoft.com/office/drawing/2014/main" id="{6BF30CF6-0491-4525-BA53-C06E069CBE73}"/>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1195515249"/>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4EC08B-1EFC-4E5B-9BA4-2BC2130AC148}"/>
              </a:ext>
            </a:extLst>
          </p:cNvPr>
          <p:cNvSpPr>
            <a:spLocks noGrp="1"/>
          </p:cNvSpPr>
          <p:nvPr>
            <p:ph type="title"/>
          </p:nvPr>
        </p:nvSpPr>
        <p:spPr/>
        <p:txBody>
          <a:bodyPr/>
          <a:lstStyle/>
          <a:p>
            <a:r>
              <a:rPr lang="sv-SE" dirty="0"/>
              <a:t>TACK FÖR ATT NI LYSSNAT!</a:t>
            </a:r>
          </a:p>
        </p:txBody>
      </p:sp>
      <p:sp>
        <p:nvSpPr>
          <p:cNvPr id="3" name="Platshållare för innehåll 2">
            <a:extLst>
              <a:ext uri="{FF2B5EF4-FFF2-40B4-BE49-F238E27FC236}">
                <a16:creationId xmlns:a16="http://schemas.microsoft.com/office/drawing/2014/main" id="{23EE5F0A-31BF-47CC-B7DA-92DEE9FF9B7C}"/>
              </a:ext>
            </a:extLst>
          </p:cNvPr>
          <p:cNvSpPr>
            <a:spLocks noGrp="1"/>
          </p:cNvSpPr>
          <p:nvPr>
            <p:ph idx="1"/>
          </p:nvPr>
        </p:nvSpPr>
        <p:spPr/>
        <p:txBody>
          <a:bodyPr/>
          <a:lstStyle/>
          <a:p>
            <a:pPr marL="0" indent="0">
              <a:buNone/>
            </a:pPr>
            <a:r>
              <a:rPr lang="sv-SE" dirty="0"/>
              <a:t>                           </a:t>
            </a:r>
          </a:p>
        </p:txBody>
      </p:sp>
    </p:spTree>
    <p:extLst>
      <p:ext uri="{BB962C8B-B14F-4D97-AF65-F5344CB8AC3E}">
        <p14:creationId xmlns:p14="http://schemas.microsoft.com/office/powerpoint/2010/main" val="37440118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DE31FC-BF84-4544-A817-78AC960F5550}"/>
              </a:ext>
            </a:extLst>
          </p:cNvPr>
          <p:cNvSpPr>
            <a:spLocks noGrp="1"/>
          </p:cNvSpPr>
          <p:nvPr>
            <p:ph type="title"/>
          </p:nvPr>
        </p:nvSpPr>
        <p:spPr/>
        <p:txBody>
          <a:bodyPr/>
          <a:lstStyle/>
          <a:p>
            <a:r>
              <a:rPr lang="sv-SE" sz="3200" dirty="0"/>
              <a:t>Lagrum:</a:t>
            </a:r>
          </a:p>
        </p:txBody>
      </p:sp>
      <p:sp>
        <p:nvSpPr>
          <p:cNvPr id="3" name="Platshållare för innehåll 2">
            <a:extLst>
              <a:ext uri="{FF2B5EF4-FFF2-40B4-BE49-F238E27FC236}">
                <a16:creationId xmlns:a16="http://schemas.microsoft.com/office/drawing/2014/main" id="{11AD7EF7-46CB-49B6-A488-B2A7FDF8FAFA}"/>
              </a:ext>
            </a:extLst>
          </p:cNvPr>
          <p:cNvSpPr>
            <a:spLocks noGrp="1"/>
          </p:cNvSpPr>
          <p:nvPr>
            <p:ph idx="1"/>
          </p:nvPr>
        </p:nvSpPr>
        <p:spPr/>
        <p:txBody>
          <a:bodyPr/>
          <a:lstStyle/>
          <a:p>
            <a:r>
              <a:rPr lang="sv-SE" sz="2400" dirty="0"/>
              <a:t>§13 LVM- fattas av  socialnämnd, innebär ett beslut om akut, omedelbart omhändertagande av individen.</a:t>
            </a:r>
          </a:p>
          <a:p>
            <a:r>
              <a:rPr lang="sv-SE" sz="2400" dirty="0"/>
              <a:t>§ 4 LVM- dom från förvaltningsrätten att individen ska beredas för vård.</a:t>
            </a:r>
          </a:p>
          <a:p>
            <a:r>
              <a:rPr lang="sv-SE" sz="2400" dirty="0"/>
              <a:t>§ 27 LVM SIS fattar beslut om att klienten ska beredas tillfälle att vistas utanför LVM-hemmet för vård i annan form. Socialnämnden skall se till att sådan vård anordnas.</a:t>
            </a:r>
          </a:p>
        </p:txBody>
      </p:sp>
    </p:spTree>
    <p:extLst>
      <p:ext uri="{BB962C8B-B14F-4D97-AF65-F5344CB8AC3E}">
        <p14:creationId xmlns:p14="http://schemas.microsoft.com/office/powerpoint/2010/main" val="403034217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210097-862E-4288-A001-F2A44DC0DA1C}"/>
              </a:ext>
            </a:extLst>
          </p:cNvPr>
          <p:cNvSpPr>
            <a:spLocks noGrp="1"/>
          </p:cNvSpPr>
          <p:nvPr>
            <p:ph type="title"/>
          </p:nvPr>
        </p:nvSpPr>
        <p:spPr/>
        <p:txBody>
          <a:bodyPr/>
          <a:lstStyle/>
          <a:p>
            <a:r>
              <a:rPr lang="sv-SE" sz="3200" dirty="0"/>
              <a:t>Vem gör vad och hur?</a:t>
            </a:r>
          </a:p>
        </p:txBody>
      </p:sp>
      <p:sp>
        <p:nvSpPr>
          <p:cNvPr id="3" name="Platshållare för innehåll 2">
            <a:extLst>
              <a:ext uri="{FF2B5EF4-FFF2-40B4-BE49-F238E27FC236}">
                <a16:creationId xmlns:a16="http://schemas.microsoft.com/office/drawing/2014/main" id="{3B83FC6C-4EC3-4CD9-B415-9634B53BA386}"/>
              </a:ext>
            </a:extLst>
          </p:cNvPr>
          <p:cNvSpPr>
            <a:spLocks noGrp="1"/>
          </p:cNvSpPr>
          <p:nvPr>
            <p:ph idx="1"/>
          </p:nvPr>
        </p:nvSpPr>
        <p:spPr/>
        <p:txBody>
          <a:bodyPr/>
          <a:lstStyle/>
          <a:p>
            <a:r>
              <a:rPr lang="sv-SE" sz="2400" b="0" i="0" u="none" strike="noStrike" baseline="0" dirty="0">
                <a:solidFill>
                  <a:srgbClr val="000000"/>
                </a:solidFill>
                <a:latin typeface="Gill Sans MT" panose="020B0502020104020203" pitchFamily="34" charset="0"/>
              </a:rPr>
              <a:t>När en klient vårdas med stöd av lag (1988:870) om vård av missbrukare i vissa fall (LVM) upprättar socialtjänsten en vårdplan för den vård som ska anordnas. Utöver vårdplan ska socialtjänsten formulera ett uppdrag till den som ska utföra vården. </a:t>
            </a:r>
          </a:p>
          <a:p>
            <a:r>
              <a:rPr lang="sv-SE" sz="2400" b="0" i="0" u="none" strike="noStrike" baseline="0" dirty="0">
                <a:solidFill>
                  <a:srgbClr val="000000"/>
                </a:solidFill>
                <a:latin typeface="Gill Sans MT" panose="020B0502020104020203" pitchFamily="34" charset="0"/>
              </a:rPr>
              <a:t>Med utgångspunkt i socialtjänstens vårdplan och uppdrag ska </a:t>
            </a:r>
            <a:r>
              <a:rPr lang="sv-SE" sz="2400" b="0" i="0" u="none" strike="noStrike" baseline="0" dirty="0" err="1">
                <a:solidFill>
                  <a:srgbClr val="000000"/>
                </a:solidFill>
                <a:latin typeface="Gill Sans MT" panose="020B0502020104020203" pitchFamily="34" charset="0"/>
              </a:rPr>
              <a:t>SiS</a:t>
            </a:r>
            <a:r>
              <a:rPr lang="sv-SE" sz="2400" b="0" i="0" u="none" strike="noStrike" baseline="0" dirty="0">
                <a:solidFill>
                  <a:srgbClr val="000000"/>
                </a:solidFill>
                <a:latin typeface="Gill Sans MT" panose="020B0502020104020203" pitchFamily="34" charset="0"/>
              </a:rPr>
              <a:t> upprätta en behandlingsplan som beskriver hur vården kommer att genomföras. Till skillnad från socialtjänstens plan och uppdrag som ger mer övergripande beskrivningar av klientens behov, mål och insatser ska </a:t>
            </a:r>
            <a:r>
              <a:rPr lang="sv-SE" sz="2400" b="0" i="0" u="none" strike="noStrike" baseline="0" dirty="0" err="1">
                <a:solidFill>
                  <a:srgbClr val="000000"/>
                </a:solidFill>
                <a:latin typeface="Gill Sans MT" panose="020B0502020104020203" pitchFamily="34" charset="0"/>
              </a:rPr>
              <a:t>SiS</a:t>
            </a:r>
            <a:r>
              <a:rPr lang="sv-SE" sz="2400" b="0" i="0" u="none" strike="noStrike" baseline="0" dirty="0">
                <a:solidFill>
                  <a:srgbClr val="000000"/>
                </a:solidFill>
                <a:latin typeface="Gill Sans MT" panose="020B0502020104020203" pitchFamily="34" charset="0"/>
              </a:rPr>
              <a:t> behandlingsplan beskriva genomförandet i detalj.</a:t>
            </a:r>
            <a:endParaRPr lang="sv-SE" sz="3200" b="0" i="0" u="none" strike="noStrike" baseline="0" dirty="0">
              <a:solidFill>
                <a:srgbClr val="000000"/>
              </a:solidFill>
              <a:latin typeface="Gill Sans MT" panose="020B0502020104020203" pitchFamily="34" charset="0"/>
            </a:endParaRPr>
          </a:p>
          <a:p>
            <a:endParaRPr lang="sv-SE" sz="2400" dirty="0"/>
          </a:p>
        </p:txBody>
      </p:sp>
    </p:spTree>
    <p:extLst>
      <p:ext uri="{BB962C8B-B14F-4D97-AF65-F5344CB8AC3E}">
        <p14:creationId xmlns:p14="http://schemas.microsoft.com/office/powerpoint/2010/main" val="82671931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1691C1-B4E3-4E8D-9109-F3DFA133F977}"/>
              </a:ext>
            </a:extLst>
          </p:cNvPr>
          <p:cNvSpPr>
            <a:spLocks noGrp="1"/>
          </p:cNvSpPr>
          <p:nvPr>
            <p:ph type="title"/>
          </p:nvPr>
        </p:nvSpPr>
        <p:spPr/>
        <p:txBody>
          <a:bodyPr/>
          <a:lstStyle/>
          <a:p>
            <a:r>
              <a:rPr lang="sv-SE" sz="3200" dirty="0"/>
              <a:t>Behandlingsplaneringsprocessen </a:t>
            </a:r>
            <a:r>
              <a:rPr lang="sv-SE" sz="3200" dirty="0" err="1"/>
              <a:t>SiS</a:t>
            </a:r>
            <a:r>
              <a:rPr lang="sv-SE" sz="3200" dirty="0"/>
              <a:t>:</a:t>
            </a:r>
          </a:p>
        </p:txBody>
      </p:sp>
      <p:sp>
        <p:nvSpPr>
          <p:cNvPr id="3" name="Platshållare för innehåll 2">
            <a:extLst>
              <a:ext uri="{FF2B5EF4-FFF2-40B4-BE49-F238E27FC236}">
                <a16:creationId xmlns:a16="http://schemas.microsoft.com/office/drawing/2014/main" id="{C7D0228F-B0A9-4A06-B6A2-41771B530240}"/>
              </a:ext>
            </a:extLst>
          </p:cNvPr>
          <p:cNvSpPr>
            <a:spLocks noGrp="1"/>
          </p:cNvSpPr>
          <p:nvPr>
            <p:ph idx="1"/>
          </p:nvPr>
        </p:nvSpPr>
        <p:spPr/>
        <p:txBody>
          <a:bodyPr/>
          <a:lstStyle/>
          <a:p>
            <a:pPr marL="0" indent="0">
              <a:buNone/>
            </a:pPr>
            <a:endParaRPr lang="sv-SE" sz="3200" dirty="0"/>
          </a:p>
        </p:txBody>
      </p:sp>
    </p:spTree>
    <p:extLst>
      <p:ext uri="{BB962C8B-B14F-4D97-AF65-F5344CB8AC3E}">
        <p14:creationId xmlns:p14="http://schemas.microsoft.com/office/powerpoint/2010/main" val="238814370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694CA7A1-7186-4158-9AD5-09A4CC300F7B}"/>
              </a:ext>
            </a:extLst>
          </p:cNvPr>
          <p:cNvPicPr>
            <a:picLocks noChangeAspect="1"/>
          </p:cNvPicPr>
          <p:nvPr/>
        </p:nvPicPr>
        <p:blipFill>
          <a:blip r:embed="rId2"/>
          <a:stretch>
            <a:fillRect/>
          </a:stretch>
        </p:blipFill>
        <p:spPr>
          <a:xfrm>
            <a:off x="3518969" y="1803745"/>
            <a:ext cx="5421018" cy="4178208"/>
          </a:xfrm>
          <a:prstGeom prst="rect">
            <a:avLst/>
          </a:prstGeom>
        </p:spPr>
      </p:pic>
    </p:spTree>
    <p:extLst>
      <p:ext uri="{BB962C8B-B14F-4D97-AF65-F5344CB8AC3E}">
        <p14:creationId xmlns:p14="http://schemas.microsoft.com/office/powerpoint/2010/main" val="102530426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D37FA9-8D99-4E4E-8413-1D6BBAC19FD0}"/>
              </a:ext>
            </a:extLst>
          </p:cNvPr>
          <p:cNvSpPr>
            <a:spLocks noGrp="1"/>
          </p:cNvSpPr>
          <p:nvPr>
            <p:ph type="title"/>
          </p:nvPr>
        </p:nvSpPr>
        <p:spPr/>
        <p:txBody>
          <a:bodyPr/>
          <a:lstStyle/>
          <a:p>
            <a:r>
              <a:rPr lang="sv-SE" sz="3200" dirty="0"/>
              <a:t>Vård och behandling:</a:t>
            </a:r>
          </a:p>
        </p:txBody>
      </p:sp>
      <p:sp>
        <p:nvSpPr>
          <p:cNvPr id="3" name="Platshållare för innehåll 2">
            <a:extLst>
              <a:ext uri="{FF2B5EF4-FFF2-40B4-BE49-F238E27FC236}">
                <a16:creationId xmlns:a16="http://schemas.microsoft.com/office/drawing/2014/main" id="{D06028F5-3DE0-408A-8767-4CC5C8E9A6EC}"/>
              </a:ext>
            </a:extLst>
          </p:cNvPr>
          <p:cNvSpPr>
            <a:spLocks noGrp="1"/>
          </p:cNvSpPr>
          <p:nvPr>
            <p:ph idx="1"/>
          </p:nvPr>
        </p:nvSpPr>
        <p:spPr/>
        <p:txBody>
          <a:bodyPr/>
          <a:lstStyle/>
          <a:p>
            <a:r>
              <a:rPr lang="sv-SE" sz="2400" dirty="0">
                <a:latin typeface="Gill Sans MT" panose="020B0502020104020203" pitchFamily="34" charset="0"/>
              </a:rPr>
              <a:t>Kartläggning påbörjas omedelbart vid ankomst till institutionen med hjälp av beteendeobservationer och de inledande samtalen med klienten.</a:t>
            </a:r>
          </a:p>
          <a:p>
            <a:r>
              <a:rPr lang="sv-SE" sz="2400" dirty="0">
                <a:latin typeface="Gill Sans MT" panose="020B0502020104020203" pitchFamily="34" charset="0"/>
              </a:rPr>
              <a:t>PIV= plan för inledande vårdtid, ska upprättas inom 7 dagar från ankomstdatum</a:t>
            </a:r>
            <a:r>
              <a:rPr lang="sv-SE" sz="2000" dirty="0">
                <a:latin typeface="Gill Sans MT" panose="020B0502020104020203" pitchFamily="34" charset="0"/>
              </a:rPr>
              <a:t>.</a:t>
            </a:r>
          </a:p>
          <a:p>
            <a:r>
              <a:rPr lang="sv-SE" sz="2400" dirty="0">
                <a:latin typeface="Gill Sans MT" panose="020B0502020104020203" pitchFamily="34" charset="0"/>
              </a:rPr>
              <a:t>IN-DOK inom 10 dagar</a:t>
            </a:r>
          </a:p>
          <a:p>
            <a:r>
              <a:rPr lang="sv-SE" sz="2400" dirty="0">
                <a:latin typeface="Gill Sans MT" panose="020B0502020104020203" pitchFamily="34" charset="0"/>
              </a:rPr>
              <a:t>1:a behandlingsplan inom 21 dagar.</a:t>
            </a:r>
          </a:p>
          <a:p>
            <a:r>
              <a:rPr lang="sv-SE" sz="2400" dirty="0">
                <a:latin typeface="Gill Sans MT" panose="020B0502020104020203" pitchFamily="34" charset="0"/>
              </a:rPr>
              <a:t>Uppföljning av behandlingsplan var 6:e vecka och avstämning mot målen i behandlingsplanen sker med klient varannan vecka av kontaktperson på avdelning. Behandlingsplanerna ska bifogas till socialhandläggare.</a:t>
            </a:r>
          </a:p>
        </p:txBody>
      </p:sp>
    </p:spTree>
    <p:extLst>
      <p:ext uri="{BB962C8B-B14F-4D97-AF65-F5344CB8AC3E}">
        <p14:creationId xmlns:p14="http://schemas.microsoft.com/office/powerpoint/2010/main" val="8265333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FD0DC0-23E5-4DF4-9DF8-DD1DF66AE567}"/>
              </a:ext>
            </a:extLst>
          </p:cNvPr>
          <p:cNvSpPr>
            <a:spLocks noGrp="1"/>
          </p:cNvSpPr>
          <p:nvPr>
            <p:ph type="title"/>
          </p:nvPr>
        </p:nvSpPr>
        <p:spPr/>
        <p:txBody>
          <a:bodyPr/>
          <a:lstStyle/>
          <a:p>
            <a:r>
              <a:rPr lang="sv-SE" sz="3200" dirty="0"/>
              <a:t>Kartläggning:</a:t>
            </a:r>
          </a:p>
        </p:txBody>
      </p:sp>
      <p:sp>
        <p:nvSpPr>
          <p:cNvPr id="3" name="Platshållare för innehåll 2">
            <a:extLst>
              <a:ext uri="{FF2B5EF4-FFF2-40B4-BE49-F238E27FC236}">
                <a16:creationId xmlns:a16="http://schemas.microsoft.com/office/drawing/2014/main" id="{3589738A-A4B7-4F74-8EA3-7B6A3210FBC2}"/>
              </a:ext>
            </a:extLst>
          </p:cNvPr>
          <p:cNvSpPr>
            <a:spLocks noGrp="1"/>
          </p:cNvSpPr>
          <p:nvPr>
            <p:ph idx="1"/>
          </p:nvPr>
        </p:nvSpPr>
        <p:spPr/>
        <p:txBody>
          <a:bodyPr/>
          <a:lstStyle/>
          <a:p>
            <a:pPr marL="0" indent="0">
              <a:buNone/>
            </a:pPr>
            <a:r>
              <a:rPr lang="sv-SE" sz="1800" dirty="0">
                <a:solidFill>
                  <a:srgbClr val="000000"/>
                </a:solidFill>
                <a:latin typeface="Palatino Linotype" panose="02040502050505030304" pitchFamily="18" charset="0"/>
              </a:rPr>
              <a:t> </a:t>
            </a:r>
            <a:r>
              <a:rPr lang="sv-SE" sz="2400" dirty="0">
                <a:solidFill>
                  <a:srgbClr val="000000"/>
                </a:solidFill>
                <a:latin typeface="Gill Sans MT" panose="020B0502020104020203" pitchFamily="34" charset="0"/>
              </a:rPr>
              <a:t>H</a:t>
            </a:r>
            <a:r>
              <a:rPr lang="sv-SE" sz="2400" b="0" i="0" u="none" strike="noStrike" baseline="0" dirty="0">
                <a:solidFill>
                  <a:srgbClr val="000000"/>
                </a:solidFill>
                <a:latin typeface="Gill Sans MT" panose="020B0502020104020203" pitchFamily="34" charset="0"/>
              </a:rPr>
              <a:t>andlar om att samla in information om klientens situation för att kunna genomföra bedömning av behov i steg 2 och kan innehålla:</a:t>
            </a:r>
          </a:p>
          <a:p>
            <a:pPr marL="0" indent="0">
              <a:buNone/>
            </a:pPr>
            <a:endParaRPr lang="sv-SE" sz="2400" b="0" i="0" u="none" strike="noStrike" baseline="0" dirty="0">
              <a:solidFill>
                <a:srgbClr val="000000"/>
              </a:solidFill>
              <a:latin typeface="Gill Sans MT" panose="020B0502020104020203" pitchFamily="34" charset="0"/>
            </a:endParaRPr>
          </a:p>
          <a:p>
            <a:r>
              <a:rPr lang="sv-SE" sz="2400" b="0" i="0" u="none" strike="noStrike" baseline="0" dirty="0">
                <a:solidFill>
                  <a:srgbClr val="000000"/>
                </a:solidFill>
                <a:latin typeface="Gill Sans MT" panose="020B0502020104020203" pitchFamily="34" charset="0"/>
              </a:rPr>
              <a:t>Muntlig information </a:t>
            </a:r>
            <a:r>
              <a:rPr lang="sv-SE" sz="2400" dirty="0">
                <a:solidFill>
                  <a:srgbClr val="000000"/>
                </a:solidFill>
                <a:latin typeface="Gill Sans MT" panose="020B0502020104020203" pitchFamily="34" charset="0"/>
              </a:rPr>
              <a:t>och handlingar från socialtjänst.</a:t>
            </a:r>
          </a:p>
          <a:p>
            <a:r>
              <a:rPr lang="sv-SE" sz="2400" dirty="0">
                <a:solidFill>
                  <a:srgbClr val="000000"/>
                </a:solidFill>
                <a:latin typeface="Gill Sans MT" panose="020B0502020104020203" pitchFamily="34" charset="0"/>
              </a:rPr>
              <a:t>A</a:t>
            </a:r>
            <a:r>
              <a:rPr lang="sv-SE" sz="2400" b="0" i="0" u="none" strike="noStrike" baseline="0" dirty="0">
                <a:solidFill>
                  <a:srgbClr val="000000"/>
                </a:solidFill>
                <a:latin typeface="Gill Sans MT" panose="020B0502020104020203" pitchFamily="34" charset="0"/>
              </a:rPr>
              <a:t>vdelningsobservationer</a:t>
            </a:r>
          </a:p>
          <a:p>
            <a:r>
              <a:rPr lang="sv-SE" sz="2400" b="0" i="0" u="none" strike="noStrike" baseline="0" dirty="0">
                <a:solidFill>
                  <a:srgbClr val="000000"/>
                </a:solidFill>
                <a:latin typeface="Gill Sans MT" panose="020B0502020104020203" pitchFamily="34" charset="0"/>
              </a:rPr>
              <a:t> Information från anhöriga i vissa fall.</a:t>
            </a:r>
          </a:p>
          <a:p>
            <a:r>
              <a:rPr lang="sv-SE" sz="2400" dirty="0">
                <a:solidFill>
                  <a:srgbClr val="000000"/>
                </a:solidFill>
                <a:latin typeface="Gill Sans MT" panose="020B0502020104020203" pitchFamily="34" charset="0"/>
              </a:rPr>
              <a:t> Information</a:t>
            </a:r>
            <a:r>
              <a:rPr lang="sv-SE" sz="2400" b="0" i="0" u="none" strike="noStrike" baseline="0" dirty="0">
                <a:solidFill>
                  <a:srgbClr val="000000"/>
                </a:solidFill>
                <a:latin typeface="Gill Sans MT" panose="020B0502020104020203" pitchFamily="34" charset="0"/>
              </a:rPr>
              <a:t> som framkommer i de inledande samtalen med klienten. </a:t>
            </a:r>
          </a:p>
          <a:p>
            <a:r>
              <a:rPr lang="sv-SE" sz="2400" dirty="0">
                <a:solidFill>
                  <a:srgbClr val="000000"/>
                </a:solidFill>
                <a:latin typeface="Gill Sans MT" panose="020B0502020104020203" pitchFamily="34" charset="0"/>
              </a:rPr>
              <a:t>Självskattningsformulär/bedömningsformulär</a:t>
            </a:r>
            <a:r>
              <a:rPr lang="sv-SE" sz="2400" b="0" i="0" u="none" strike="noStrike" baseline="0" dirty="0">
                <a:solidFill>
                  <a:srgbClr val="000000"/>
                </a:solidFill>
                <a:latin typeface="Gill Sans MT" panose="020B0502020104020203" pitchFamily="34" charset="0"/>
              </a:rPr>
              <a:t> </a:t>
            </a:r>
          </a:p>
          <a:p>
            <a:pPr marL="0" indent="0">
              <a:buNone/>
            </a:pPr>
            <a:endParaRPr lang="sv-SE" sz="1800" b="0" i="0" u="none" strike="noStrike" baseline="0" dirty="0">
              <a:solidFill>
                <a:srgbClr val="000000"/>
              </a:solidFill>
              <a:latin typeface="Palatino Linotype" panose="02040502050505030304" pitchFamily="18" charset="0"/>
            </a:endParaRPr>
          </a:p>
          <a:p>
            <a:pPr marL="0" indent="0">
              <a:buNone/>
            </a:pPr>
            <a:endParaRPr lang="sv-SE" dirty="0"/>
          </a:p>
        </p:txBody>
      </p:sp>
    </p:spTree>
    <p:extLst>
      <p:ext uri="{BB962C8B-B14F-4D97-AF65-F5344CB8AC3E}">
        <p14:creationId xmlns:p14="http://schemas.microsoft.com/office/powerpoint/2010/main" val="2252068468"/>
      </p:ext>
    </p:extLst>
  </p:cSld>
  <p:clrMapOvr>
    <a:masterClrMapping/>
  </p:clrMapOvr>
  <p:transition>
    <p:wipe dir="r"/>
  </p:transition>
</p:sld>
</file>

<file path=ppt/theme/theme1.xml><?xml version="1.0" encoding="utf-8"?>
<a:theme xmlns:a="http://schemas.openxmlformats.org/drawingml/2006/main" name="sis">
  <a:themeElements>
    <a:clrScheme name="SiS kontrast">
      <a:dk1>
        <a:sysClr val="windowText" lastClr="000000"/>
      </a:dk1>
      <a:lt1>
        <a:sysClr val="window" lastClr="FFFFFF"/>
      </a:lt1>
      <a:dk2>
        <a:srgbClr val="000000"/>
      </a:dk2>
      <a:lt2>
        <a:srgbClr val="FFFFFF"/>
      </a:lt2>
      <a:accent1>
        <a:srgbClr val="FFDC00"/>
      </a:accent1>
      <a:accent2>
        <a:srgbClr val="A50028"/>
      </a:accent2>
      <a:accent3>
        <a:srgbClr val="78B928"/>
      </a:accent3>
      <a:accent4>
        <a:srgbClr val="F59B00"/>
      </a:accent4>
      <a:accent5>
        <a:srgbClr val="82785F"/>
      </a:accent5>
      <a:accent6>
        <a:srgbClr val="C8D200"/>
      </a:accent6>
      <a:hlink>
        <a:srgbClr val="0000FF"/>
      </a:hlink>
      <a:folHlink>
        <a:srgbClr val="800080"/>
      </a:folHlink>
    </a:clrScheme>
    <a:fontScheme name="OH-mall">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lnDef>
  </a:objectDefaults>
  <a:extraClrSchemeLst>
    <a:extraClrScheme>
      <a:clrScheme name="OH-m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H-m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H-m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H-m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H-m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H-m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H-m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H-m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H-m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H-m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H-m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H-m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H-mall 13">
        <a:dk1>
          <a:srgbClr val="6A6A6A"/>
        </a:dk1>
        <a:lt1>
          <a:srgbClr val="FFFFFF"/>
        </a:lt1>
        <a:dk2>
          <a:srgbClr val="000000"/>
        </a:dk2>
        <a:lt2>
          <a:srgbClr val="808080"/>
        </a:lt2>
        <a:accent1>
          <a:srgbClr val="BBE0E3"/>
        </a:accent1>
        <a:accent2>
          <a:srgbClr val="333399"/>
        </a:accent2>
        <a:accent3>
          <a:srgbClr val="FFFFFF"/>
        </a:accent3>
        <a:accent4>
          <a:srgbClr val="595959"/>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sis</Template>
  <TotalTime>1445</TotalTime>
  <Words>1686</Words>
  <Application>Microsoft Office PowerPoint</Application>
  <PresentationFormat>Bredbild</PresentationFormat>
  <Paragraphs>137</Paragraphs>
  <Slides>32</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32</vt:i4>
      </vt:variant>
    </vt:vector>
  </HeadingPairs>
  <TitlesOfParts>
    <vt:vector size="38" baseType="lpstr">
      <vt:lpstr>Arial</vt:lpstr>
      <vt:lpstr>Calibri</vt:lpstr>
      <vt:lpstr>Gill Sans MT</vt:lpstr>
      <vt:lpstr>Palatino Linotype</vt:lpstr>
      <vt:lpstr>Wingdings</vt:lpstr>
      <vt:lpstr>sis</vt:lpstr>
      <vt:lpstr>Vård och behandling inom tvångsvården.</vt:lpstr>
      <vt:lpstr>Övergripande syfte:</vt:lpstr>
      <vt:lpstr>Inskrivning LVM hemmet</vt:lpstr>
      <vt:lpstr>Lagrum:</vt:lpstr>
      <vt:lpstr>Vem gör vad och hur?</vt:lpstr>
      <vt:lpstr>Behandlingsplaneringsprocessen SiS:</vt:lpstr>
      <vt:lpstr>PowerPoint-presentation</vt:lpstr>
      <vt:lpstr>Vård och behandling:</vt:lpstr>
      <vt:lpstr>Kartläggning:</vt:lpstr>
      <vt:lpstr>Informationsinhämtning från socialtjänst:</vt:lpstr>
      <vt:lpstr>Informationsinhämtning SiS:</vt:lpstr>
      <vt:lpstr>Självskattningsformulär/bedömningsinstrument vid kartläggning av missbruk.</vt:lpstr>
      <vt:lpstr>Tidslinje för behandlingsplanering:</vt:lpstr>
      <vt:lpstr>Behandlingsplanerna:</vt:lpstr>
      <vt:lpstr>Klientens delaktighet viktigt:</vt:lpstr>
      <vt:lpstr>   Samverkan genom processen. </vt:lpstr>
      <vt:lpstr>Viktigt att tänka på vad gäller vård och behandling:</vt:lpstr>
      <vt:lpstr>SiS utredning LVM</vt:lpstr>
      <vt:lpstr>Kunskapsbaserade behandlingsinsatser:</vt:lpstr>
      <vt:lpstr>Kort om ACT:</vt:lpstr>
      <vt:lpstr>Forskning visar att ACT fungerar vid:</vt:lpstr>
      <vt:lpstr>Kort om Återfallsprevention-ÅP</vt:lpstr>
      <vt:lpstr>Vad handlar ÅP egentligen om:</vt:lpstr>
      <vt:lpstr>Kort om ESL- Ett Självständigt LIV</vt:lpstr>
      <vt:lpstr>Kort om MI- Motivational Interviewing</vt:lpstr>
      <vt:lpstr>Hur bedrivs behandlingsprogrammen?</vt:lpstr>
      <vt:lpstr>TMO-Trauma Medveten Omsorg</vt:lpstr>
      <vt:lpstr>Kort om TMO</vt:lpstr>
      <vt:lpstr>Varför TMO på våra institutioner?</vt:lpstr>
      <vt:lpstr>Exempel ur verkligheten:</vt:lpstr>
      <vt:lpstr>Frågor?</vt:lpstr>
      <vt:lpstr>TACK FÖR ATT NI LYSSNAT!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Vård och behandling inom tvångsvården.</dc:title>
  <dc:creator>Svensson, Emma</dc:creator>
  <cp:lastModifiedBy>Svensson, Emma</cp:lastModifiedBy>
  <cp:revision>186</cp:revision>
  <dcterms:created xsi:type="dcterms:W3CDTF">2024-04-19T12:13:04Z</dcterms:created>
  <dcterms:modified xsi:type="dcterms:W3CDTF">2024-05-21T15:09:08Z</dcterms:modified>
</cp:coreProperties>
</file>