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3"/>
    <p:sldMasterId id="2147483666" r:id="rId4"/>
  </p:sldMasterIdLst>
  <p:notesMasterIdLst>
    <p:notesMasterId r:id="rId13"/>
  </p:notesMasterIdLst>
  <p:sldIdLst>
    <p:sldId id="256" r:id="rId5"/>
    <p:sldId id="450" r:id="rId6"/>
    <p:sldId id="293" r:id="rId7"/>
    <p:sldId id="411" r:id="rId8"/>
    <p:sldId id="505" r:id="rId9"/>
    <p:sldId id="267" r:id="rId10"/>
    <p:sldId id="289" r:id="rId11"/>
    <p:sldId id="452" r:id="rId12"/>
    <p:sldId id="506" r:id="rId14"/>
    <p:sldId id="288" r:id="rId15"/>
    <p:sldId id="258" r:id="rId16"/>
    <p:sldId id="26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8"/>
  </p:normalViewPr>
  <p:slideViewPr>
    <p:cSldViewPr>
      <p:cViewPr varScale="1">
        <p:scale>
          <a:sx n="61" d="100"/>
          <a:sy n="61" d="100"/>
        </p:scale>
        <p:origin x="84" y="1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GB" dirty="0" err="1">
                <a:solidFill>
                  <a:schemeClr val="bg1"/>
                </a:solidFill>
              </a:rPr>
              <a:t>Kommuner</a:t>
            </a:r>
            <a:r>
              <a:rPr lang="en-GB" dirty="0">
                <a:solidFill>
                  <a:schemeClr val="bg1"/>
                </a:solidFill>
              </a:rPr>
              <a:t> (n=290)</a:t>
            </a:r>
            <a:endParaRPr lang="en-GB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9926395115672"/>
          <c:y val="0.130206127925708"/>
          <c:w val="0.925494923775145"/>
          <c:h val="0.710283312070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Blad1!$A$2:$A$4</c:f>
              <c:strCache>
                <c:ptCount val="3"/>
                <c:pt idx="0">
                  <c:v>Ingen behandling</c:v>
                </c:pt>
                <c:pt idx="1">
                  <c:v>Icke-spelspecifik behandling</c:v>
                </c:pt>
                <c:pt idx="2">
                  <c:v>Spelspecifik behandling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151</c:v>
                </c:pt>
                <c:pt idx="1">
                  <c:v>119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Blad1!$A$2:$A$4</c:f>
              <c:strCache>
                <c:ptCount val="3"/>
                <c:pt idx="0">
                  <c:v>Ingen behandling</c:v>
                </c:pt>
                <c:pt idx="1">
                  <c:v>Icke-spelspecifik behandling</c:v>
                </c:pt>
                <c:pt idx="2">
                  <c:v>Spelspecifik behandling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93</c:v>
                </c:pt>
                <c:pt idx="1">
                  <c:v>158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Blad1!$A$2:$A$4</c:f>
              <c:strCache>
                <c:ptCount val="3"/>
                <c:pt idx="0">
                  <c:v>Ingen behandling</c:v>
                </c:pt>
                <c:pt idx="1">
                  <c:v>Icke-spelspecifik behandling</c:v>
                </c:pt>
                <c:pt idx="2">
                  <c:v>Spelspecifik behandling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77</c:v>
                </c:pt>
                <c:pt idx="1">
                  <c:v>165</c:v>
                </c:pt>
                <c:pt idx="2">
                  <c:v>48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Blad1!$A$2:$A$4</c:f>
              <c:strCache>
                <c:ptCount val="3"/>
                <c:pt idx="0">
                  <c:v>Ingen behandling</c:v>
                </c:pt>
                <c:pt idx="1">
                  <c:v>Icke-spelspecifik behandling</c:v>
                </c:pt>
                <c:pt idx="2">
                  <c:v>Spelspecifik behandling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</c:v>
                </c:pt>
                <c:pt idx="1">
                  <c:v>78</c:v>
                </c:pt>
                <c:pt idx="2">
                  <c:v>206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Blad1!$A$2:$A$4</c:f>
              <c:strCache>
                <c:ptCount val="3"/>
                <c:pt idx="0">
                  <c:v>Ingen behandling</c:v>
                </c:pt>
                <c:pt idx="1">
                  <c:v>Icke-spelspecifik behandling</c:v>
                </c:pt>
                <c:pt idx="2">
                  <c:v>Spelspecifik behandling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8</c:v>
                </c:pt>
                <c:pt idx="1">
                  <c:v>68</c:v>
                </c:pt>
                <c:pt idx="2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652607"/>
        <c:axId val="899207311"/>
      </c:barChart>
      <c:catAx>
        <c:axId val="26265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899207311"/>
        <c:crosses val="autoZero"/>
        <c:auto val="1"/>
        <c:lblAlgn val="ctr"/>
        <c:lblOffset val="100"/>
        <c:noMultiLvlLbl val="0"/>
      </c:catAx>
      <c:valAx>
        <c:axId val="899207311"/>
        <c:scaling>
          <c:orientation val="minMax"/>
          <c:max val="23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6265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004150836109"/>
          <c:y val="0.912896700186586"/>
          <c:w val="0.500529008467645"/>
          <c:h val="0.087103299813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  <a:endParaRPr lang="sv-SE"/>
          </a:p>
          <a:p>
            <a:pPr lvl="1"/>
            <a:r>
              <a:rPr lang="sv-SE"/>
              <a:t>Nivå två</a:t>
            </a:r>
            <a:endParaRPr lang="sv-SE"/>
          </a:p>
          <a:p>
            <a:pPr lvl="2"/>
            <a:r>
              <a:rPr lang="sv-SE"/>
              <a:t>Nivå tre</a:t>
            </a:r>
            <a:endParaRPr lang="sv-SE"/>
          </a:p>
          <a:p>
            <a:pPr lvl="3"/>
            <a:r>
              <a:rPr lang="sv-SE"/>
              <a:t>Nivå fyra</a:t>
            </a:r>
            <a:endParaRPr lang="sv-SE"/>
          </a:p>
          <a:p>
            <a:pPr lvl="4"/>
            <a:r>
              <a:rPr lang="sv-SE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 b="22383"/>
          <a:stretch>
            <a:fillRect/>
          </a:stretch>
        </p:blipFill>
        <p:spPr>
          <a:xfrm>
            <a:off x="3552000" y="486000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905" indent="-1905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" r="2746" b="22416"/>
          <a:stretch>
            <a:fillRect/>
          </a:stretch>
        </p:blipFill>
        <p:spPr>
          <a:xfrm>
            <a:off x="3552000" y="476672"/>
            <a:ext cx="8640000" cy="6372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144684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286884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4056412"/>
            <a:ext cx="8840787" cy="11668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905" indent="-1905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403" y="404664"/>
            <a:ext cx="10636971" cy="525658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FFF1-1509-4847-8CEA-EA704D010916}" type="datetime1">
              <a:rPr lang="en-GB" noProof="0" smtClean="0"/>
            </a:fld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403" y="404664"/>
            <a:ext cx="10636971" cy="7956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758400" y="1339200"/>
            <a:ext cx="51984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8187" y="1340768"/>
            <a:ext cx="5198400" cy="4316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FFF1-1509-4847-8CEA-EA704D010916}" type="datetime1">
              <a:rPr lang="en-GB" noProof="0" smtClean="0"/>
            </a:fld>
            <a:endParaRPr lang="en-GB" noProof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2C68-A447-4207-AC49-529F7E83D889}" type="datetime1">
              <a:rPr lang="en-GB" smtClean="0"/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0560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721600" y="2808000"/>
            <a:ext cx="4464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905" indent="-1905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56000" y="1944000"/>
            <a:ext cx="62544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1056000" y="2808000"/>
            <a:ext cx="62544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7492800" y="1962000"/>
            <a:ext cx="408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056000" y="1944000"/>
            <a:ext cx="9134400" cy="4075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</a:rPr>
              <a:t>Blank layoutsida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 b="19186"/>
          <a:stretch>
            <a:fillRect/>
          </a:stretch>
        </p:blipFill>
        <p:spPr>
          <a:xfrm>
            <a:off x="2431921" y="954000"/>
            <a:ext cx="9756000" cy="5903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44000" y="2437200"/>
            <a:ext cx="88416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700" b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44000" y="3859200"/>
            <a:ext cx="88416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10" Type="http://schemas.openxmlformats.org/officeDocument/2006/relationships/image" Target="../media/image2.svg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13" Type="http://schemas.openxmlformats.org/officeDocument/2006/relationships/image" Target="../media/image2.sv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6000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pic>
        <p:nvPicPr>
          <p:cNvPr id="8" name="Bild 7" descr="Logotyp Stockholm universitet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032" y="288032"/>
            <a:ext cx="1911504" cy="576000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anose="020B0604030504040204" pitchFamily="34" charset="0"/>
        <a:buChar char="●"/>
        <a:defRPr sz="2000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4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5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pic>
        <p:nvPicPr>
          <p:cNvPr id="8" name="Bild 7" descr="Logotyp Stockholm universitet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anose="020B0604030504040204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55999" y="1944000"/>
            <a:ext cx="10572791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55999" y="2808000"/>
            <a:ext cx="10572797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  <a:endParaRPr lang="sv-SE" dirty="0"/>
          </a:p>
          <a:p>
            <a:pPr lvl="1"/>
            <a:r>
              <a:rPr lang="sv-SE" dirty="0"/>
              <a:t>Nivå två</a:t>
            </a:r>
            <a:endParaRPr lang="sv-SE" dirty="0"/>
          </a:p>
          <a:p>
            <a:pPr lvl="2"/>
            <a:r>
              <a:rPr lang="sv-SE" dirty="0"/>
              <a:t>Nivå tre</a:t>
            </a:r>
            <a:endParaRPr lang="sv-SE" dirty="0"/>
          </a:p>
          <a:p>
            <a:pPr lvl="3"/>
            <a:r>
              <a:rPr lang="sv-SE" dirty="0"/>
              <a:t>Nivå fyra</a:t>
            </a:r>
            <a:endParaRPr lang="sv-SE" dirty="0"/>
          </a:p>
          <a:p>
            <a:pPr lvl="4"/>
            <a:r>
              <a:rPr lang="sv-SE" dirty="0"/>
              <a:t>Nivå fem</a:t>
            </a:r>
            <a:endParaRPr lang="sv-SE" dirty="0"/>
          </a:p>
        </p:txBody>
      </p:sp>
      <p:pic>
        <p:nvPicPr>
          <p:cNvPr id="8" name="Bild 7" descr="Logotyp Stockholm universitet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000" y="288000"/>
            <a:ext cx="1911599" cy="577562"/>
          </a:xfrm>
          <a:prstGeom prst="rect">
            <a:avLst/>
          </a:prstGeom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91344" y="6381328"/>
            <a:ext cx="93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915867C-A57F-8042-B494-1F7A021B0658}" type="datetime1">
              <a:rPr lang="sv-SE" smtClean="0"/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71464" y="6381328"/>
            <a:ext cx="9577064" cy="280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/Namn Namn, Institution eller liknande</a:t>
            </a:r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52794" y="6381328"/>
            <a:ext cx="5760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400B66ED-EE6C-4E7E-848D-94DB84BF3115}" type="slidenum">
              <a:rPr lang="sv-SE" smtClean="0"/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anose="020B0604030504040204" pitchFamily="34" charset="0"/>
        <a:buChar char="●"/>
        <a:defRPr sz="20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mailto:eva.samuelsson@socarb.su.se" TargetMode="Externa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spelpaus.se/" TargetMode="External"/><Relationship Id="rId8" Type="http://schemas.openxmlformats.org/officeDocument/2006/relationships/hyperlink" Target="http://spelforskning.se/wp-content/uploads/2018/09/1.Manual_Till_spelfriheten_Liria_Ortiz_2018.pdf" TargetMode="External"/><Relationship Id="rId7" Type="http://schemas.openxmlformats.org/officeDocument/2006/relationships/hyperlink" Target="http://www.socialstyrelsen.se/publikationer2018/2018-12-5" TargetMode="External"/><Relationship Id="rId6" Type="http://schemas.openxmlformats.org/officeDocument/2006/relationships/hyperlink" Target="https://kunskapsguiden.se/omraden-och-teman/missbruk-och-beroende/spelproblem/" TargetMode="External"/><Relationship Id="rId5" Type="http://schemas.openxmlformats.org/officeDocument/2006/relationships/hyperlink" Target="https://gditscale.com/" TargetMode="External"/><Relationship Id="rId4" Type="http://schemas.openxmlformats.org/officeDocument/2006/relationships/hyperlink" Target="http://www.spelforskning.se/" TargetMode="External"/><Relationship Id="rId3" Type="http://schemas.openxmlformats.org/officeDocument/2006/relationships/hyperlink" Target="https://www.psykiatriforskning.se/Utbildning/fortbildning/spelberoende/" TargetMode="External"/><Relationship Id="rId2" Type="http://schemas.openxmlformats.org/officeDocument/2006/relationships/hyperlink" Target="https://stodlinjen.se/" TargetMode="External"/><Relationship Id="rId10" Type="http://schemas.openxmlformats.org/officeDocument/2006/relationships/slideLayout" Target="../slideLayouts/slideLayout21.xml"/><Relationship Id="rId1" Type="http://schemas.openxmlformats.org/officeDocument/2006/relationships/hyperlink" Target="https://www.folkhalsomyndigheten.se/spelprevention/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s://doi.org/10.1080/16066359.2018.1448390" TargetMode="External"/><Relationship Id="rId8" Type="http://schemas.openxmlformats.org/officeDocument/2006/relationships/hyperlink" Target="https://doi.org/10.29173/cgs112" TargetMode="External"/><Relationship Id="rId7" Type="http://schemas.openxmlformats.org/officeDocument/2006/relationships/hyperlink" Target="https://doi.org/10.3389/fpsyt.2022.953673" TargetMode="External"/><Relationship Id="rId6" Type="http://schemas.openxmlformats.org/officeDocument/2006/relationships/hyperlink" Target="https://doi.org/10.1016/j.jsat.2006.01.003" TargetMode="External"/><Relationship Id="rId5" Type="http://schemas.openxmlformats.org/officeDocument/2006/relationships/hyperlink" Target="https://doi.org/10.1024/0939-5911/a000560" TargetMode="External"/><Relationship Id="rId4" Type="http://schemas.openxmlformats.org/officeDocument/2006/relationships/hyperlink" Target="https://doi.org/10.3389/fpsyt.2022.892238" TargetMode="External"/><Relationship Id="rId3" Type="http://schemas.openxmlformats.org/officeDocument/2006/relationships/hyperlink" Target="https://doi.org/10.3109/09687637.2013.848841" TargetMode="External"/><Relationship Id="rId2" Type="http://schemas.openxmlformats.org/officeDocument/2006/relationships/hyperlink" Target="https://doi.org/10.17045/sthlmuni.12497396" TargetMode="External"/><Relationship Id="rId14" Type="http://schemas.openxmlformats.org/officeDocument/2006/relationships/slideLayout" Target="../slideLayouts/slideLayout19.xml"/><Relationship Id="rId13" Type="http://schemas.openxmlformats.org/officeDocument/2006/relationships/hyperlink" Target="https://doi.org/10.1016/j.drugpo.2020.102928" TargetMode="External"/><Relationship Id="rId12" Type="http://schemas.openxmlformats.org/officeDocument/2006/relationships/hyperlink" Target="https://doi.org/10.1080/2156857X.2021.1907613" TargetMode="External"/><Relationship Id="rId11" Type="http://schemas.openxmlformats.org/officeDocument/2006/relationships/hyperlink" Target="https://doi.org/10.1080/14459795.2022.2077977" TargetMode="External"/><Relationship Id="rId10" Type="http://schemas.openxmlformats.org/officeDocument/2006/relationships/hyperlink" Target="https://doi.org/10.1177/1455072519829407" TargetMode="External"/><Relationship Id="rId1" Type="http://schemas.openxmlformats.org/officeDocument/2006/relationships/hyperlink" Target="https://doi.org/10.17045/sthlmuni.6015458.v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söka hjälp för spelproblem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44000" y="3859200"/>
            <a:ext cx="8841600" cy="2018072"/>
          </a:xfrm>
        </p:spPr>
        <p:txBody>
          <a:bodyPr>
            <a:normAutofit/>
          </a:bodyPr>
          <a:lstStyle/>
          <a:p>
            <a:r>
              <a:rPr lang="en-GB" dirty="0"/>
              <a:t>Eva Samuelsson</a:t>
            </a:r>
            <a:endParaRPr lang="en-GB" dirty="0"/>
          </a:p>
          <a:p>
            <a:r>
              <a:rPr lang="sv-SE" dirty="0"/>
              <a:t>Socionom, fil. dr i social arbete </a:t>
            </a:r>
            <a:endParaRPr lang="sv-SE" dirty="0"/>
          </a:p>
          <a:p>
            <a:r>
              <a:rPr lang="sv-SE" dirty="0"/>
              <a:t>Institutionen för socialt arbete/Institutionen för folkhälsovetenskap</a:t>
            </a:r>
            <a:endParaRPr lang="sv-SE" dirty="0"/>
          </a:p>
          <a:p>
            <a:r>
              <a:rPr lang="sv-SE" dirty="0"/>
              <a:t>Stockholms universitet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4112" y="5284800"/>
            <a:ext cx="4255377" cy="9876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77514" y="632926"/>
            <a:ext cx="10636971" cy="5256584"/>
          </a:xfrm>
        </p:spPr>
        <p:txBody>
          <a:bodyPr/>
          <a:lstStyle/>
          <a:p>
            <a:pPr marL="0" indent="0" algn="ctr">
              <a:buNone/>
            </a:pPr>
            <a:r>
              <a:rPr lang="sv-SE" sz="3300" b="1" dirty="0"/>
              <a:t>Tack för er uppmärksamhet!</a:t>
            </a:r>
            <a:endParaRPr lang="sv-SE" sz="3300" b="1" dirty="0"/>
          </a:p>
          <a:p>
            <a:pPr marL="0" indent="0" algn="ctr">
              <a:buNone/>
            </a:pPr>
            <a:r>
              <a:rPr lang="sv-SE" sz="2200" dirty="0"/>
              <a:t>Kontakt: </a:t>
            </a:r>
            <a:r>
              <a:rPr lang="sv-SE" sz="2200" dirty="0">
                <a:hlinkClick r:id="rId1"/>
              </a:rPr>
              <a:t>eva.samuelsson@socarb.su.se</a:t>
            </a:r>
            <a:r>
              <a:rPr lang="sv-SE" sz="2200" dirty="0"/>
              <a:t> </a:t>
            </a:r>
            <a:endParaRPr lang="sv-SE" sz="2200" dirty="0"/>
          </a:p>
          <a:p>
            <a:pPr marL="0" indent="0" algn="ctr">
              <a:buNone/>
            </a:pPr>
            <a:r>
              <a:rPr lang="sv-SE" sz="2200" dirty="0"/>
              <a:t>REGAPS spelkonferens i Stockholm 20–21 november, 2023</a:t>
            </a:r>
            <a:endParaRPr lang="sv-SE" sz="2200" dirty="0"/>
          </a:p>
          <a:p>
            <a:endParaRPr lang="en-GB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10" y="5229200"/>
            <a:ext cx="4255770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060848"/>
            <a:ext cx="52387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5999" y="1196752"/>
            <a:ext cx="10572791" cy="795600"/>
          </a:xfrm>
        </p:spPr>
        <p:txBody>
          <a:bodyPr/>
          <a:lstStyle/>
          <a:p>
            <a:pPr algn="ctr"/>
            <a:r>
              <a:rPr lang="sv-SE" dirty="0"/>
              <a:t>Mer information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5999" y="1844824"/>
            <a:ext cx="10572797" cy="41779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2100" dirty="0" err="1"/>
              <a:t>Kunskapsstöd</a:t>
            </a:r>
            <a:r>
              <a:rPr lang="en-GB" sz="2100" dirty="0"/>
              <a:t> </a:t>
            </a:r>
            <a:r>
              <a:rPr lang="en-GB" sz="2100" dirty="0">
                <a:hlinkClick r:id="rId1"/>
              </a:rPr>
              <a:t>https://www.folkhalsomyndigheten.se/spelprevention/</a:t>
            </a:r>
            <a:endParaRPr lang="en-GB" sz="2100" dirty="0"/>
          </a:p>
          <a:p>
            <a:pPr>
              <a:lnSpc>
                <a:spcPct val="110000"/>
              </a:lnSpc>
            </a:pPr>
            <a:r>
              <a:rPr lang="sv-SE" sz="2100" dirty="0"/>
              <a:t>Stödlinjen </a:t>
            </a:r>
            <a:r>
              <a:rPr lang="sv-SE" sz="2100" dirty="0">
                <a:hlinkClick r:id="rId2"/>
              </a:rPr>
              <a:t>https://stodlinjen.se/</a:t>
            </a:r>
            <a:endParaRPr lang="sv-SE" sz="2100" dirty="0"/>
          </a:p>
          <a:p>
            <a:pPr>
              <a:lnSpc>
                <a:spcPct val="110000"/>
              </a:lnSpc>
            </a:pPr>
            <a:r>
              <a:rPr lang="sv-SE" sz="2100" dirty="0"/>
              <a:t>Kostnadsfri webutbildning om spelproblem </a:t>
            </a:r>
            <a:r>
              <a:rPr lang="en-GB" sz="2100" dirty="0">
                <a:hlinkClick r:id="rId3"/>
              </a:rPr>
              <a:t>https://www.psykiatriforskning.se/Utbildning/fortbildning/spelberoende/</a:t>
            </a:r>
            <a:r>
              <a:rPr lang="en-GB" sz="2100" dirty="0"/>
              <a:t> </a:t>
            </a:r>
            <a:endParaRPr lang="en-GB" sz="2100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sv-SE" sz="2100" dirty="0"/>
              <a:t>Blogg om spelforskning </a:t>
            </a:r>
            <a:r>
              <a:rPr lang="sv-SE" sz="2100" dirty="0">
                <a:hlinkClick r:id="rId4"/>
              </a:rPr>
              <a:t>www.spelforskning.se</a:t>
            </a:r>
            <a:r>
              <a:rPr lang="sv-SE" sz="2100" dirty="0"/>
              <a:t> </a:t>
            </a:r>
            <a:endParaRPr lang="sv-SE" sz="2100" dirty="0"/>
          </a:p>
          <a:p>
            <a:pPr>
              <a:lnSpc>
                <a:spcPct val="110000"/>
              </a:lnSpc>
            </a:pPr>
            <a:r>
              <a:rPr lang="sv-SE" sz="2100" dirty="0"/>
              <a:t>GDIT </a:t>
            </a:r>
            <a:r>
              <a:rPr lang="sv-SE" sz="2100" dirty="0">
                <a:hlinkClick r:id="rId5"/>
              </a:rPr>
              <a:t>https://gditscale.com</a:t>
            </a:r>
            <a:r>
              <a:rPr lang="sv-SE" sz="2100" dirty="0"/>
              <a:t> </a:t>
            </a:r>
            <a:endParaRPr lang="sv-SE" sz="2100" dirty="0"/>
          </a:p>
          <a:p>
            <a:pPr>
              <a:lnSpc>
                <a:spcPct val="110000"/>
              </a:lnSpc>
            </a:pPr>
            <a:r>
              <a:rPr lang="sv-SE" sz="2100" dirty="0"/>
              <a:t>För personal inom vård och omsorg </a:t>
            </a:r>
            <a:r>
              <a:rPr lang="sv-SE" sz="2100" dirty="0">
                <a:hlinkClick r:id="rId6"/>
              </a:rPr>
              <a:t>https://kunskapsguiden.se/omraden-och-teman/missbruk-och-beroende/spelproblem/</a:t>
            </a:r>
            <a:r>
              <a:rPr lang="sv-SE" sz="2100" dirty="0"/>
              <a:t> </a:t>
            </a:r>
            <a:endParaRPr lang="sv-SE" sz="2100" dirty="0"/>
          </a:p>
          <a:p>
            <a:pPr>
              <a:lnSpc>
                <a:spcPct val="110000"/>
              </a:lnSpc>
              <a:buSzPct val="100000"/>
            </a:pPr>
            <a:r>
              <a:rPr lang="sv-SE" sz="2100" dirty="0"/>
              <a:t>Behandling av spelmissbruk och spelberoende – Kunskapsstöd med rekommendationer till hälso- och sjukvården och socialtjänsten </a:t>
            </a:r>
            <a:r>
              <a:rPr lang="sv-SE" sz="2100" dirty="0">
                <a:hlinkClick r:id="rId7"/>
              </a:rPr>
              <a:t>http://www.socialstyrelsen.se/publikationer2018/2018-12-5</a:t>
            </a:r>
            <a:endParaRPr lang="sv-SE" sz="2100" dirty="0"/>
          </a:p>
          <a:p>
            <a:pPr>
              <a:lnSpc>
                <a:spcPct val="110000"/>
              </a:lnSpc>
              <a:buSzPct val="100000"/>
            </a:pPr>
            <a:r>
              <a:rPr lang="sv-SE" sz="2100" dirty="0" err="1"/>
              <a:t>Liria</a:t>
            </a:r>
            <a:r>
              <a:rPr lang="sv-SE" sz="2100" dirty="0"/>
              <a:t> Ortiz Till Spelfriheten! Kognitiv beteendeterapi vid spelberoende. Manual för behandling individuellt eller i grupp. </a:t>
            </a:r>
            <a:r>
              <a:rPr lang="sv-SE" sz="2100" dirty="0">
                <a:hlinkClick r:id="rId8"/>
              </a:rPr>
              <a:t>http://spelforskning.se/wp-content/uploads/2018/09/1.Manual_Till_spelfriheten_Liria_Ortiz_2018.pdf</a:t>
            </a:r>
            <a:r>
              <a:rPr lang="sv-SE" sz="2100" dirty="0"/>
              <a:t> </a:t>
            </a:r>
            <a:endParaRPr lang="sv-SE" sz="2100" dirty="0"/>
          </a:p>
          <a:p>
            <a:pPr>
              <a:lnSpc>
                <a:spcPct val="110000"/>
              </a:lnSpc>
              <a:buSzPct val="100000"/>
            </a:pPr>
            <a:r>
              <a:rPr lang="sv-SE" sz="2100" dirty="0"/>
              <a:t>Spelpaus </a:t>
            </a:r>
            <a:r>
              <a:rPr lang="sv-SE" sz="2100" dirty="0">
                <a:hlinkClick r:id="rId9"/>
              </a:rPr>
              <a:t>https://www.spelpaus.se/</a:t>
            </a:r>
            <a:r>
              <a:rPr lang="sv-SE" sz="2100" dirty="0"/>
              <a:t> </a:t>
            </a:r>
            <a:endParaRPr lang="sv-SE" sz="2100" dirty="0"/>
          </a:p>
          <a:p>
            <a:pPr marL="127000" indent="-215900">
              <a:lnSpc>
                <a:spcPct val="100000"/>
              </a:lnSpc>
              <a:buSzPct val="100000"/>
            </a:pP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7448" y="404664"/>
            <a:ext cx="10572791" cy="795600"/>
          </a:xfrm>
        </p:spPr>
        <p:txBody>
          <a:bodyPr/>
          <a:lstStyle/>
          <a:p>
            <a:pPr algn="ctr"/>
            <a:r>
              <a:rPr lang="en-US" dirty="0"/>
              <a:t>Referenser 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1761" y="1052736"/>
            <a:ext cx="11364879" cy="5901144"/>
          </a:xfrm>
        </p:spPr>
        <p:txBody>
          <a:bodyPr>
            <a:normAutofit/>
          </a:bodyPr>
          <a:lstStyle/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Forsström, D. &amp; Samuelsson, E. (2018) </a:t>
            </a:r>
            <a:r>
              <a:rPr lang="en-US" sz="1200" dirty="0" err="1"/>
              <a:t>Utbud</a:t>
            </a:r>
            <a:r>
              <a:rPr lang="en-US" sz="1200" dirty="0"/>
              <a:t> av </a:t>
            </a:r>
            <a:r>
              <a:rPr lang="en-US" sz="1200" dirty="0" err="1"/>
              <a:t>stöd</a:t>
            </a:r>
            <a:r>
              <a:rPr lang="en-US" sz="1200" dirty="0"/>
              <a:t>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behandling</a:t>
            </a:r>
            <a:r>
              <a:rPr lang="en-US" sz="1200" dirty="0"/>
              <a:t> för </a:t>
            </a:r>
            <a:r>
              <a:rPr lang="en-US" sz="1200" dirty="0" err="1"/>
              <a:t>spelproblem</a:t>
            </a:r>
            <a:r>
              <a:rPr lang="en-US" sz="1200" dirty="0"/>
              <a:t>.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studie</a:t>
            </a:r>
            <a:r>
              <a:rPr lang="en-US" sz="1200" dirty="0"/>
              <a:t> om </a:t>
            </a:r>
            <a:r>
              <a:rPr lang="en-US" sz="1200" dirty="0" err="1"/>
              <a:t>utmaningar</a:t>
            </a:r>
            <a:r>
              <a:rPr lang="en-US" sz="1200" dirty="0"/>
              <a:t> </a:t>
            </a:r>
            <a:r>
              <a:rPr lang="en-US" sz="1200" dirty="0" err="1"/>
              <a:t>inför</a:t>
            </a:r>
            <a:r>
              <a:rPr lang="en-US" sz="1200" dirty="0"/>
              <a:t> </a:t>
            </a:r>
            <a:r>
              <a:rPr lang="en-US" sz="1200" dirty="0" err="1"/>
              <a:t>förtydligat</a:t>
            </a:r>
            <a:r>
              <a:rPr lang="en-US" sz="1200" dirty="0"/>
              <a:t> </a:t>
            </a:r>
            <a:r>
              <a:rPr lang="en-US" sz="1200" dirty="0" err="1"/>
              <a:t>ansvar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lagstiftningen</a:t>
            </a:r>
            <a:r>
              <a:rPr lang="en-US" sz="1200" dirty="0"/>
              <a:t>, Research Reports in Public Health Sciences 2018:1, Stockholm University. </a:t>
            </a:r>
            <a:r>
              <a:rPr lang="en-US" sz="1200" dirty="0">
                <a:hlinkClick r:id="rId1"/>
              </a:rPr>
              <a:t>https://doi.org/10.17045/sthlmuni.6015458.v1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Forsström, D. &amp; Samuelsson, E. (2020). </a:t>
            </a:r>
            <a:r>
              <a:rPr lang="en-US" sz="1200" dirty="0" err="1"/>
              <a:t>Utbud</a:t>
            </a:r>
            <a:r>
              <a:rPr lang="en-US" sz="1200" dirty="0"/>
              <a:t> av </a:t>
            </a:r>
            <a:r>
              <a:rPr lang="en-US" sz="1200" dirty="0" err="1"/>
              <a:t>stöd</a:t>
            </a:r>
            <a:r>
              <a:rPr lang="en-US" sz="1200" dirty="0"/>
              <a:t>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behandling</a:t>
            </a:r>
            <a:r>
              <a:rPr lang="en-US" sz="1200" dirty="0"/>
              <a:t> för </a:t>
            </a:r>
            <a:r>
              <a:rPr lang="en-US" sz="1200" dirty="0" err="1"/>
              <a:t>spelproblem</a:t>
            </a:r>
            <a:r>
              <a:rPr lang="en-US" sz="1200" dirty="0"/>
              <a:t>. </a:t>
            </a:r>
            <a:r>
              <a:rPr lang="en-US" sz="1200" dirty="0" err="1"/>
              <a:t>Uppföljning</a:t>
            </a:r>
            <a:r>
              <a:rPr lang="en-US" sz="1200" dirty="0"/>
              <a:t> av </a:t>
            </a:r>
            <a:r>
              <a:rPr lang="en-US" sz="1200" dirty="0" err="1"/>
              <a:t>förtydligat</a:t>
            </a:r>
            <a:r>
              <a:rPr lang="en-US" sz="1200" dirty="0"/>
              <a:t> </a:t>
            </a:r>
            <a:r>
              <a:rPr lang="en-US" sz="1200" dirty="0" err="1"/>
              <a:t>ansvar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lagstiftningen</a:t>
            </a:r>
            <a:r>
              <a:rPr lang="en-US" sz="1200" dirty="0"/>
              <a:t>. Research Reports in Public Health Sciences 2020:1. Stockholm University. </a:t>
            </a:r>
            <a:r>
              <a:rPr lang="en-US" sz="1200" dirty="0">
                <a:hlinkClick r:id="rId2"/>
              </a:rPr>
              <a:t>https://doi.org/10.17045/sthlmuni.12497396</a:t>
            </a:r>
            <a:r>
              <a:rPr lang="en-US" sz="1200" dirty="0"/>
              <a:t>  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Gilchrist, G. et al. (2014) Understanding access to drug and alcohol treatment services in Europe: A multi-country service users’ perspective, Drugs: Education, Prevention and Policy, 21:2, 120-130,. </a:t>
            </a:r>
            <a:r>
              <a:rPr lang="en-GB" sz="1200" dirty="0">
                <a:hlinkClick r:id="rId3"/>
              </a:rPr>
              <a:t>https://doi.org/10.3109/09687637.2013.848841</a:t>
            </a:r>
            <a:endParaRPr lang="en-GB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Hodgins DC, et al. (2022) Making Change: Attempts to Reduce or Stop Gambling in a General Population Sample of People Who Gamble. Front. Psychiatry 13:892238. </a:t>
            </a:r>
            <a:r>
              <a:rPr lang="en-US" sz="1200" dirty="0">
                <a:hlinkClick r:id="rId4"/>
              </a:rPr>
              <a:t>https://doi.org/10.3389/fpsyt.2022.892238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Loy, J.K., </a:t>
            </a:r>
            <a:r>
              <a:rPr lang="en-US" sz="1200" dirty="0" err="1"/>
              <a:t>Grüne</a:t>
            </a:r>
            <a:r>
              <a:rPr lang="en-US" sz="1200" dirty="0"/>
              <a:t>, B., Braun, B., Samuelsson, E. &amp; Kraus, L. (2018) Help-seeking of problem gamblers: a narrative review. </a:t>
            </a:r>
            <a:r>
              <a:rPr lang="en-US" sz="1200" dirty="0" err="1"/>
              <a:t>Sucht</a:t>
            </a:r>
            <a:r>
              <a:rPr lang="en-US" sz="1200" dirty="0"/>
              <a:t>. Journal of Addiction Research and Practice, 64 (5–6), 259–272. </a:t>
            </a:r>
            <a:r>
              <a:rPr lang="en-US" sz="1200" dirty="0">
                <a:hlinkClick r:id="rId5"/>
              </a:rPr>
              <a:t>https://doi.org/10.1024/0939-5911/a000560</a:t>
            </a:r>
            <a:r>
              <a:rPr lang="en-US" sz="1200" dirty="0"/>
              <a:t>  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Saunders, S.M., </a:t>
            </a:r>
            <a:r>
              <a:rPr lang="en-US" sz="1200" dirty="0" err="1"/>
              <a:t>Zygowicz</a:t>
            </a:r>
            <a:r>
              <a:rPr lang="en-US" sz="1200" dirty="0"/>
              <a:t>, K.M., D'Angelo, B.R. (2006) Person-related and treatment-related barriers to alcohol treatment. Journal of Substance Abuse Treatment, 30(3): 261-270, </a:t>
            </a:r>
            <a:r>
              <a:rPr lang="en-US" sz="1200" dirty="0">
                <a:hlinkClick r:id="rId6"/>
              </a:rPr>
              <a:t>https://doi.org/10.1016/j.jsat.2006.01.003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Samuelsson, E. &amp; Cisneros Örnberg, J. (2022) Sense or sensibility—Ideological dilemmas in gamblers’ notions of responsibilities for gambling problems. Frontiers in Psychiatry, 13:953673. </a:t>
            </a:r>
            <a:r>
              <a:rPr lang="en-US" sz="1200" dirty="0">
                <a:hlinkClick r:id="rId7"/>
              </a:rPr>
              <a:t>https://doi.org/10.3389/fpsyt.2022.953673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Samuelsson, E., Törrönen, J., Hwang, C. &amp; Takiguchi, N. (2022) The zone and the shame: narratives of gambling problems in Japan. Critical Gambling Studies, 3(1), 83–95. </a:t>
            </a:r>
            <a:r>
              <a:rPr lang="en-US" sz="1200" dirty="0">
                <a:hlinkClick r:id="rId8"/>
              </a:rPr>
              <a:t>https://doi.org/10.29173/cgs112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Samuelsson, E., Sundqvist, K. &amp; Binde, P. (2018) Configurations of gambling change and harm: qualitative findings from the Swedish longitudinal gambling study (Swelogs). Addiction Research &amp; Theory, 26(6), 514–520. </a:t>
            </a:r>
            <a:r>
              <a:rPr lang="en-US" sz="1200" dirty="0">
                <a:hlinkClick r:id="rId9"/>
              </a:rPr>
              <a:t>https://doi.org/10.1080/16066359.2018.1448390</a:t>
            </a:r>
            <a:r>
              <a:rPr lang="en-US" sz="1200" dirty="0"/>
              <a:t> 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Samuelsson, E., Wennberg, P. &amp; Sundqvist, K. (2019) Gamblers’ (mis-)interpretations of Problem Gambling Severity Index items: ambiguities in qualitative accounts from the Swedish Longitudinal Gambling Study. Nordic Studies on Alcohol and Drugs, 36(2), 140–160. </a:t>
            </a:r>
            <a:r>
              <a:rPr lang="en-US" sz="1200" dirty="0">
                <a:hlinkClick r:id="rId10"/>
              </a:rPr>
              <a:t>https://doi.org/10.1177/1455072519829407</a:t>
            </a:r>
            <a:r>
              <a:rPr lang="en-US" sz="1200" dirty="0"/>
              <a:t> 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Spångberg, J., Månsson, J., Törrönen, J. &amp; Samuelsson, E. (2022) Making sense of gambling. Swedish youth navigating between risk and responsibility. International Gambling Studies,  </a:t>
            </a:r>
            <a:r>
              <a:rPr lang="en-US" sz="1200" dirty="0">
                <a:hlinkClick r:id="rId11"/>
              </a:rPr>
              <a:t>https://doi.org/10.1080/14459795.2022.2077977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 err="1"/>
              <a:t>Stenius</a:t>
            </a:r>
            <a:r>
              <a:rPr lang="en-US" sz="1200" dirty="0"/>
              <a:t>, K. &amp; Storbjörk, J. (2021) When the organization is a problem: an empirical study of social work with substance use problems in more or less NPM-influenced Swedish municipalities, Nordic Social Work Research. </a:t>
            </a:r>
            <a:r>
              <a:rPr lang="en-US" sz="1200" dirty="0">
                <a:hlinkClick r:id="rId12"/>
              </a:rPr>
              <a:t>https://doi.org/10.1080/2156857X.2021.1907613</a:t>
            </a:r>
            <a:r>
              <a:rPr lang="en-US" sz="1200" dirty="0"/>
              <a:t>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Storbjörk, J. &amp; Samuelsson, E. (2018) </a:t>
            </a:r>
            <a:r>
              <a:rPr lang="en-US" sz="1200" dirty="0" err="1"/>
              <a:t>Brukarinflytande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vårdmarknaden</a:t>
            </a:r>
            <a:r>
              <a:rPr lang="en-US" sz="1200" dirty="0"/>
              <a:t>: </a:t>
            </a:r>
            <a:r>
              <a:rPr lang="en-US" sz="1200" dirty="0" err="1"/>
              <a:t>En</a:t>
            </a:r>
            <a:r>
              <a:rPr lang="en-US" sz="1200" dirty="0"/>
              <a:t> paradox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missbruks</a:t>
            </a:r>
            <a:r>
              <a:rPr lang="en-US" sz="1200" dirty="0"/>
              <a:t>-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beroendevården</a:t>
            </a:r>
            <a:r>
              <a:rPr lang="en-US" sz="1200" dirty="0"/>
              <a:t>? I </a:t>
            </a:r>
            <a:r>
              <a:rPr lang="en-US" sz="1200" dirty="0" err="1"/>
              <a:t>Socialtjänstmarknaden</a:t>
            </a:r>
            <a:r>
              <a:rPr lang="en-US" sz="1200" dirty="0"/>
              <a:t>: Om </a:t>
            </a:r>
            <a:r>
              <a:rPr lang="en-US" sz="1200" dirty="0" err="1"/>
              <a:t>marknadsorientering</a:t>
            </a:r>
            <a:r>
              <a:rPr lang="en-US" sz="1200" dirty="0"/>
              <a:t>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konkurrensutsättning</a:t>
            </a:r>
            <a:r>
              <a:rPr lang="en-US" sz="1200" dirty="0"/>
              <a:t> av </a:t>
            </a:r>
            <a:r>
              <a:rPr lang="en-US" sz="1200" dirty="0" err="1"/>
              <a:t>individ</a:t>
            </a:r>
            <a:r>
              <a:rPr lang="en-US" sz="1200" dirty="0"/>
              <a:t>- </a:t>
            </a:r>
            <a:r>
              <a:rPr lang="en-US" sz="1200" dirty="0" err="1"/>
              <a:t>och</a:t>
            </a:r>
            <a:r>
              <a:rPr lang="en-US" sz="1200" dirty="0"/>
              <a:t> </a:t>
            </a:r>
            <a:r>
              <a:rPr lang="en-US" sz="1200" dirty="0" err="1"/>
              <a:t>familjeomsorgen</a:t>
            </a:r>
            <a:r>
              <a:rPr lang="en-US" sz="1200" dirty="0"/>
              <a:t> / [ed] Marie </a:t>
            </a:r>
            <a:r>
              <a:rPr lang="en-US" sz="1200" dirty="0" err="1"/>
              <a:t>Sallnäs</a:t>
            </a:r>
            <a:r>
              <a:rPr lang="en-US" sz="1200" dirty="0"/>
              <a:t>, Stefan Wiklund, Stockholm: Liber. (s. 85–115). </a:t>
            </a:r>
            <a:endParaRPr lang="en-US" sz="12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200" dirty="0"/>
              <a:t>Törrönen, J., Samuelsson, E., &amp; Gunnarsson, M. (2020) Online gambling venues as relational actors in addiction: Applying the actor-network approach to life stories of online gamblers. International Journal of Drug Policy, 85. </a:t>
            </a:r>
            <a:r>
              <a:rPr lang="en-US" sz="1200" dirty="0">
                <a:hlinkClick r:id="rId13"/>
              </a:rPr>
              <a:t>https://doi.org/10.1016/j.drugpo.2020.102928</a:t>
            </a:r>
            <a:r>
              <a:rPr lang="en-US" sz="1200" dirty="0"/>
              <a:t>  </a:t>
            </a:r>
            <a:endParaRPr lang="en-US" sz="1000" dirty="0"/>
          </a:p>
          <a:p>
            <a:pPr marL="360680" indent="-360680">
              <a:lnSpc>
                <a:spcPct val="100000"/>
              </a:lnSpc>
              <a:buNone/>
            </a:pPr>
            <a:r>
              <a:rPr lang="en-US" sz="1000" dirty="0"/>
              <a:t> </a:t>
            </a: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9909" y="548680"/>
            <a:ext cx="7977728" cy="795600"/>
          </a:xfrm>
        </p:spPr>
        <p:txBody>
          <a:bodyPr/>
          <a:lstStyle/>
          <a:p>
            <a:pPr algn="ctr"/>
            <a:r>
              <a:rPr lang="sv-SE" dirty="0"/>
              <a:t>Hjälpsökande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49502" y="1412776"/>
            <a:ext cx="8699026" cy="3600400"/>
          </a:xfrm>
        </p:spPr>
        <p:txBody>
          <a:bodyPr>
            <a:normAutofit/>
          </a:bodyPr>
          <a:lstStyle/>
          <a:p>
            <a:r>
              <a:rPr lang="sv-SE" sz="2200" dirty="0"/>
              <a:t>Självläkning är vanligt (Hodgins et al. 2022)</a:t>
            </a:r>
            <a:endParaRPr lang="sv-SE" sz="2200" dirty="0"/>
          </a:p>
          <a:p>
            <a:r>
              <a:rPr lang="sv-SE" sz="2200" dirty="0"/>
              <a:t>Hjälpsökande är ovanligt (5 till 10 %) (Loy et al. 2019) </a:t>
            </a:r>
            <a:endParaRPr lang="sv-SE" sz="2200" dirty="0"/>
          </a:p>
          <a:p>
            <a:r>
              <a:rPr lang="sv-SE" sz="2200" dirty="0"/>
              <a:t>Hinder för hjälpsökande: </a:t>
            </a:r>
            <a:endParaRPr lang="sv-SE" sz="2200" dirty="0"/>
          </a:p>
          <a:p>
            <a:pPr marL="536575" indent="-163830">
              <a:buFontTx/>
              <a:buChar char="-"/>
            </a:pPr>
            <a:r>
              <a:rPr lang="sv-SE" sz="2200" dirty="0"/>
              <a:t>Individnivå</a:t>
            </a:r>
            <a:endParaRPr lang="sv-SE" sz="2200" dirty="0"/>
          </a:p>
          <a:p>
            <a:pPr marL="536575" indent="-163830">
              <a:buFontTx/>
              <a:buChar char="-"/>
            </a:pPr>
            <a:r>
              <a:rPr lang="sv-SE" sz="2200" dirty="0"/>
              <a:t>Behandlingssystemsnivå</a:t>
            </a:r>
            <a:endParaRPr lang="sv-SE" sz="2200" dirty="0"/>
          </a:p>
          <a:p>
            <a:pPr marL="536575" indent="-163830">
              <a:buFontTx/>
              <a:buChar char="-"/>
            </a:pPr>
            <a:r>
              <a:rPr lang="sv-SE" sz="2200" dirty="0"/>
              <a:t>Samhällsnivå</a:t>
            </a:r>
            <a:endParaRPr lang="sv-SE" sz="2200" dirty="0"/>
          </a:p>
          <a:p>
            <a:r>
              <a:rPr lang="sv-SE" sz="2200" dirty="0"/>
              <a:t>Viktigt: tidiga insatser med låga trösklar, ökad kunskap om tillgång till stöd och behandling, minskad stigmatisering</a:t>
            </a:r>
            <a:endParaRPr lang="sv-SE" sz="2200" dirty="0"/>
          </a:p>
          <a:p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081" y="5026564"/>
            <a:ext cx="3033633" cy="15948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6523" y="699626"/>
            <a:ext cx="7977728" cy="795600"/>
          </a:xfrm>
        </p:spPr>
        <p:txBody>
          <a:bodyPr/>
          <a:lstStyle/>
          <a:p>
            <a:pPr algn="ctr"/>
            <a:r>
              <a:rPr lang="sv-SE" dirty="0"/>
              <a:t>Metod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9496" y="1700808"/>
            <a:ext cx="9527666" cy="4316400"/>
          </a:xfrm>
        </p:spPr>
        <p:txBody>
          <a:bodyPr>
            <a:normAutofit/>
          </a:bodyPr>
          <a:lstStyle/>
          <a:p>
            <a:r>
              <a:rPr lang="sv-SE" sz="2200" dirty="0"/>
              <a:t>Semi-strukturerade intervjuer med 37 spelare (medel 63 min), 30 män, 7 kvinnor</a:t>
            </a:r>
            <a:endParaRPr lang="sv-SE" sz="2200" dirty="0"/>
          </a:p>
          <a:p>
            <a:r>
              <a:rPr lang="sv-SE" sz="2200" dirty="0"/>
              <a:t>Rekryterade från självhjälpsgrupper</a:t>
            </a:r>
            <a:r>
              <a:rPr lang="en-GB" sz="2200" dirty="0"/>
              <a:t>, </a:t>
            </a:r>
            <a:r>
              <a:rPr lang="sv-SE" sz="2200" dirty="0"/>
              <a:t>behandlingsverksamheter och sociala medier</a:t>
            </a:r>
            <a:endParaRPr lang="sv-SE" sz="2200" dirty="0"/>
          </a:p>
          <a:p>
            <a:r>
              <a:rPr lang="sv-SE" sz="2200" dirty="0"/>
              <a:t>Allvarliga spelproblem</a:t>
            </a:r>
            <a:endParaRPr lang="sv-SE" sz="2200" dirty="0"/>
          </a:p>
          <a:p>
            <a:r>
              <a:rPr lang="sv-SE" sz="2200" dirty="0"/>
              <a:t>Majoriteten rapporterade 6–15 år av spelproblem</a:t>
            </a:r>
            <a:r>
              <a:rPr lang="en-US" sz="2200" dirty="0"/>
              <a:t>, 6 hade </a:t>
            </a:r>
            <a:r>
              <a:rPr lang="sv-SE" sz="2200" dirty="0"/>
              <a:t>pågående problem</a:t>
            </a:r>
            <a:endParaRPr lang="sv-SE" sz="2200" dirty="0"/>
          </a:p>
          <a:p>
            <a:r>
              <a:rPr lang="sv-SE" sz="2200" dirty="0"/>
              <a:t>Majoriteten hade varit spelfria endast 1–6 månader vid intervjutillfället</a:t>
            </a:r>
            <a:endParaRPr lang="sv-SE" sz="2200" dirty="0"/>
          </a:p>
          <a:p>
            <a:r>
              <a:rPr lang="sv-SE" sz="2200" dirty="0"/>
              <a:t>Intervjuer med 16 representanter på spelbehandlingsområdet före (2017) och efter (2019) lagändringarna</a:t>
            </a:r>
            <a:endParaRPr lang="sv-SE" sz="2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2464" y="423663"/>
            <a:ext cx="1152128" cy="107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351584" y="766333"/>
            <a:ext cx="6850800" cy="795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Hinder för </a:t>
            </a:r>
            <a:r>
              <a:rPr lang="sv-SE" dirty="0"/>
              <a:t>hjälpsökande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046262" y="1700808"/>
            <a:ext cx="7786042" cy="389953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Skam/stolthet, skuld och stigma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Svårigheten att erkänna för sig själv och andra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Eget ansvar – vill hantera det själv 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Bristande tilltro till möjligheten att förändra situationen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Bristande tilltro till att det finns stöd och behandling att få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Bristande kunskap om var man ska vända sig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56870" algn="l"/>
              </a:tabLst>
            </a:pPr>
            <a:r>
              <a:rPr lang="sv-SE" sz="2200" dirty="0"/>
              <a:t>Tidigare negativa erfarenheter av kontakter med socialtjänst och hälso- och sjukvård</a:t>
            </a:r>
            <a:endParaRPr lang="sv-SE" sz="2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0296" y="2276872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3572" y="625029"/>
            <a:ext cx="7977728" cy="795600"/>
          </a:xfrm>
        </p:spPr>
        <p:txBody>
          <a:bodyPr/>
          <a:lstStyle/>
          <a:p>
            <a:pPr algn="ctr"/>
            <a:r>
              <a:rPr lang="sv-SE" dirty="0"/>
              <a:t>Hinder för tillgång till stöd och behandling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71864" y="1700808"/>
            <a:ext cx="7199087" cy="4744674"/>
          </a:xfrm>
        </p:spPr>
        <p:txBody>
          <a:bodyPr/>
          <a:lstStyle/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Fördomar och bristande kunskap bland professionella – problemet tas inte på allvar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Bristande tillgång till stöd och behandling – långa väntetider eller inte tillräckliga insatser 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Måste misslyckas först för att få tillgång till behandling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Hjälpsökande förnekas behandling </a:t>
            </a:r>
            <a:r>
              <a:rPr lang="sv-SE" sz="2200" dirty="0" err="1"/>
              <a:t>pga</a:t>
            </a:r>
            <a:r>
              <a:rPr lang="sv-SE" sz="2200" dirty="0"/>
              <a:t> samsjuklighet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Godtycklighet – krävs tur och skicklighet för att få hjälp</a:t>
            </a:r>
            <a:endParaRPr lang="sv-SE" sz="2200" dirty="0"/>
          </a:p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sv-SE" sz="2200" dirty="0"/>
              <a:t>Otydlighet i behandlingsansvaret – kommunen, regionen eller arbetsgivaren?  </a:t>
            </a:r>
            <a:endParaRPr lang="sv-SE" sz="2200" dirty="0"/>
          </a:p>
          <a:p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424" y="2420888"/>
            <a:ext cx="3251888" cy="18691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9604" y="819721"/>
            <a:ext cx="10572791" cy="795600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Hjälpsökandets</a:t>
            </a:r>
            <a:r>
              <a:rPr lang="sv-SE" dirty="0"/>
              <a:t> dilemman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085251" y="1628889"/>
            <a:ext cx="825110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Viktigaste hindret för att söka hjälp: </a:t>
            </a:r>
            <a:endParaRPr lang="sv-SE" sz="2400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240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”Bengt”: Stolthet. Och i mitt fall, misstro mot myndigheter också. Men det är den här stoltheten, att be om hjälp och att kanske bli spottad i ansiktet. Så jag blev väldigt positivt förvånad, överraskad när jag fick den hjälp jag fick. Men som sagt, det är lagförändringar som har gjort det. </a:t>
            </a:r>
            <a:endParaRPr lang="sv-SE" sz="2400" i="1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6400" y="2924944"/>
            <a:ext cx="1928813" cy="1928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9577" y="548680"/>
            <a:ext cx="9145016" cy="795600"/>
          </a:xfrm>
        </p:spPr>
        <p:txBody>
          <a:bodyPr>
            <a:normAutofit/>
          </a:bodyPr>
          <a:lstStyle/>
          <a:p>
            <a:r>
              <a:rPr lang="en-GB" dirty="0" err="1"/>
              <a:t>Kommuner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erbjuder</a:t>
            </a:r>
            <a:r>
              <a:rPr lang="en-GB" dirty="0"/>
              <a:t> </a:t>
            </a:r>
            <a:r>
              <a:rPr lang="en-GB" dirty="0" err="1"/>
              <a:t>behandling</a:t>
            </a:r>
            <a:r>
              <a:rPr lang="en-GB" dirty="0"/>
              <a:t> för </a:t>
            </a:r>
            <a:r>
              <a:rPr lang="en-GB" dirty="0" err="1"/>
              <a:t>spelproblem</a:t>
            </a:r>
            <a:br>
              <a:rPr lang="en-GB" dirty="0"/>
            </a:br>
            <a:r>
              <a:rPr lang="en-GB" sz="1100" b="0" dirty="0"/>
              <a:t>(</a:t>
            </a:r>
            <a:r>
              <a:rPr lang="en-GB" sz="1100" b="0" dirty="0" err="1"/>
              <a:t>Stödlinjens</a:t>
            </a:r>
            <a:r>
              <a:rPr lang="en-GB" sz="1100" b="0" dirty="0"/>
              <a:t> register 2015–2019) </a:t>
            </a:r>
            <a:endParaRPr lang="en-GB" sz="1100" b="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2063750" y="1268413"/>
          <a:ext cx="7977188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5877272"/>
            <a:ext cx="384048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351584" y="548680"/>
            <a:ext cx="6850800" cy="795600"/>
          </a:xfrm>
        </p:spPr>
        <p:txBody>
          <a:bodyPr/>
          <a:lstStyle/>
          <a:p>
            <a:pPr algn="ctr"/>
            <a:r>
              <a:rPr lang="sv-SE" dirty="0"/>
              <a:t>Sammanfattning	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911425" y="1484784"/>
            <a:ext cx="10297144" cy="4464496"/>
          </a:xfrm>
        </p:spPr>
        <p:txBody>
          <a:bodyPr>
            <a:normAutofit lnSpcReduction="10000"/>
          </a:bodyPr>
          <a:lstStyle/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Multipla försök till självreglering och hjälpsökande</a:t>
            </a:r>
            <a:endParaRPr lang="sv-SE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Multipla kontakter med olika instanser</a:t>
            </a:r>
            <a:endParaRPr lang="sv-SE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Många hinder på olika nivåer</a:t>
            </a:r>
            <a:endParaRPr lang="sv-SE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Godtyckligt och fragmentariskt system – behov av ökad tillgänglighet</a:t>
            </a:r>
            <a:endParaRPr lang="sv-SE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Behov av samordnad, tvärprofessionell och anpassad vård (spel, substanser, ohälsa) </a:t>
            </a:r>
            <a:endParaRPr lang="sv-SE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r>
              <a:rPr lang="sv-SE" sz="2400" dirty="0">
                <a:latin typeface="+mn-lt"/>
                <a:cs typeface="Times New Roman" panose="02020603050405020304" pitchFamily="18" charset="0"/>
              </a:rPr>
              <a:t>Behov av stöd till närstående (inkl.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barn) 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defTabSz="449580" eaLnBrk="0" fontAlgn="base" hangingPunct="0"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SzPct val="100000"/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  <a:defRPr/>
            </a:pPr>
            <a:endParaRPr lang="sv-SE" sz="1800" dirty="0"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4765" y="265536"/>
            <a:ext cx="2475191" cy="1286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30"/>
    </mc:Choice>
    <mc:Fallback>
      <p:transition spd="slow" advTm="645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/>
          <p:nvPr/>
        </p:nvSpPr>
        <p:spPr>
          <a:xfrm>
            <a:off x="2592584" y="371248"/>
            <a:ext cx="7948800" cy="795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+mj-lt"/>
              </a:rPr>
              <a:t>Den </a:t>
            </a:r>
            <a:r>
              <a:rPr lang="sv-SE" sz="3400" dirty="0">
                <a:solidFill>
                  <a:schemeClr val="bg1"/>
                </a:solidFill>
                <a:latin typeface="+mj-lt"/>
              </a:rPr>
              <a:t>hjälpsökande processen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3071664" y="1916833"/>
            <a:ext cx="1297706" cy="646331"/>
          </a:xfrm>
          <a:prstGeom prst="rect">
            <a:avLst/>
          </a:prstGeom>
          <a:solidFill>
            <a:srgbClr val="002F5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Prata med närstående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600" y="3829076"/>
            <a:ext cx="144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Söka information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8886" y="1916832"/>
            <a:ext cx="1593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Stöd från närstående, vänner, chef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3772" y="4272570"/>
            <a:ext cx="151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Självscreening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6240016" y="1938725"/>
            <a:ext cx="122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Primärvård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8088" y="3644410"/>
            <a:ext cx="14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Internetstöd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237" y="3856411"/>
            <a:ext cx="14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Telefonstöd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240" y="174989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Självhjälpsgrupp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9699" y="4984170"/>
            <a:ext cx="249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Användning av gränssättning, </a:t>
            </a:r>
            <a:r>
              <a:rPr lang="en-US" dirty="0" err="1">
                <a:solidFill>
                  <a:schemeClr val="bg1"/>
                </a:solidFill>
              </a:rPr>
              <a:t>spelpaus</a:t>
            </a:r>
            <a:endParaRPr lang="en-GB" dirty="0"/>
          </a:p>
        </p:txBody>
      </p:sp>
      <p:sp>
        <p:nvSpPr>
          <p:cNvPr id="2" name="Ellips 1"/>
          <p:cNvSpPr/>
          <p:nvPr/>
        </p:nvSpPr>
        <p:spPr>
          <a:xfrm>
            <a:off x="5247987" y="4984170"/>
            <a:ext cx="1604878" cy="64633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Undvika stigma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1537441" y="1318337"/>
            <a:ext cx="2110287" cy="6463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Eget ansvar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4534342" y="1132551"/>
            <a:ext cx="2110286" cy="6463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Livshändelser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7568074" y="892318"/>
            <a:ext cx="2056318" cy="6463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Behandlings-erfarenheter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6688020" y="2659592"/>
            <a:ext cx="2360307" cy="6463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Professionellas bemötande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9689928" y="2202394"/>
            <a:ext cx="17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Socialtjänst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9928689" y="2798091"/>
            <a:ext cx="17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Beroendevård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9928689" y="45513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Privata vårdgivare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10056440" y="3586331"/>
            <a:ext cx="17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Psykiatri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 blå eld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 blå olivkvist">
  <a:themeElements>
    <a:clrScheme name="SU PowerPoint">
      <a:dk1>
        <a:srgbClr val="000000"/>
      </a:dk1>
      <a:lt1>
        <a:srgbClr val="FFFFFF"/>
      </a:lt1>
      <a:dk2>
        <a:srgbClr val="1A1A1A"/>
      </a:dk2>
      <a:lt2>
        <a:srgbClr val="808080"/>
      </a:lt2>
      <a:accent1>
        <a:srgbClr val="002F5F"/>
      </a:accent1>
      <a:accent2>
        <a:srgbClr val="ACDEE6"/>
      </a:accent2>
      <a:accent3>
        <a:srgbClr val="9BB2CE"/>
      </a:accent3>
      <a:accent4>
        <a:srgbClr val="EB7125"/>
      </a:accent4>
      <a:accent5>
        <a:srgbClr val="4C4C4C"/>
      </a:accent5>
      <a:accent6>
        <a:srgbClr val="DADAD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 Mall Standard 16 9</Template>
  <TotalTime>0</TotalTime>
  <Words>7296</Words>
  <Application>WPS Presentation</Application>
  <PresentationFormat>Bredbild</PresentationFormat>
  <Paragraphs>141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Verdana</vt:lpstr>
      <vt:lpstr>Times New Roman</vt:lpstr>
      <vt:lpstr>Verdana</vt:lpstr>
      <vt:lpstr>Microsoft YaHei</vt:lpstr>
      <vt:lpstr>Arial Unicode MS</vt:lpstr>
      <vt:lpstr>SU Olivkvist</vt:lpstr>
      <vt:lpstr>SU blå eld</vt:lpstr>
      <vt:lpstr>SU blå olivkvist</vt:lpstr>
      <vt:lpstr>Att söka hjälp för spelproblem</vt:lpstr>
      <vt:lpstr>Hjälpsökande</vt:lpstr>
      <vt:lpstr>Metod</vt:lpstr>
      <vt:lpstr>Hinder för hjälpsökande</vt:lpstr>
      <vt:lpstr>Hinder för tillgång till stöd och behandling</vt:lpstr>
      <vt:lpstr>Hjälpsökandets dilemman</vt:lpstr>
      <vt:lpstr>Kommuner som erbjuder behandling för spelproblem (Stödlinjens register 2015–2019) </vt:lpstr>
      <vt:lpstr>Sammanfattning	</vt:lpstr>
      <vt:lpstr>PowerPoint 演示文稿</vt:lpstr>
      <vt:lpstr>PowerPoint 演示文稿</vt:lpstr>
      <vt:lpstr>Mer information</vt:lpstr>
      <vt:lpstr>Referenser </vt:lpstr>
    </vt:vector>
  </TitlesOfParts>
  <Company>Stockholms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Samuelsson</dc:creator>
  <dc:description>ver 1.9.2 Learningpoint 2021</dc:description>
  <cp:lastModifiedBy>WPS_1656572268</cp:lastModifiedBy>
  <cp:revision>26</cp:revision>
  <dcterms:created xsi:type="dcterms:W3CDTF">2022-09-19T18:23:00Z</dcterms:created>
  <dcterms:modified xsi:type="dcterms:W3CDTF">2022-09-26T16:47:11Z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8100558877234E709CF8D5B33D6C0DC1</vt:lpwstr>
  </property>
  <property fmtid="{D5CDD505-2E9C-101B-9397-08002B2CF9AE}" pid="3" name="KSOProductBuildVer">
    <vt:lpwstr>1033-11.2.0.11341</vt:lpwstr>
  </property>
</Properties>
</file>